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587E"/>
    <a:srgbClr val="EFEEF0"/>
    <a:srgbClr val="A6A2A9"/>
    <a:srgbClr val="EF4035"/>
    <a:srgbClr val="3F92A8"/>
    <a:srgbClr val="BF275A"/>
    <a:srgbClr val="9E1E62"/>
    <a:srgbClr val="CC0066"/>
    <a:srgbClr val="4AB274"/>
    <a:srgbClr val="9770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62" y="7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02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52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38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2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59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32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56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55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5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92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7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B2CCA-C2B6-4C41-A9D9-2E1EA4773A1D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07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hyperlink" Target="https://www.futuremedicine.com/doi/10.2217/fon-2020-0163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428" y="3718871"/>
            <a:ext cx="5230695" cy="378495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355">
            <a:off x="1139697" y="2901674"/>
            <a:ext cx="10640639" cy="2982083"/>
          </a:xfrm>
          <a:prstGeom prst="rect">
            <a:avLst/>
          </a:prstGeom>
        </p:spPr>
      </p:pic>
      <p:sp>
        <p:nvSpPr>
          <p:cNvPr id="77" name="Oval 76"/>
          <p:cNvSpPr/>
          <p:nvPr/>
        </p:nvSpPr>
        <p:spPr>
          <a:xfrm>
            <a:off x="8536306" y="3637712"/>
            <a:ext cx="279400" cy="279400"/>
          </a:xfrm>
          <a:prstGeom prst="ellipse">
            <a:avLst/>
          </a:prstGeom>
          <a:solidFill>
            <a:srgbClr val="DF587E"/>
          </a:solidFill>
          <a:ln>
            <a:noFill/>
          </a:ln>
          <a:effectLst>
            <a:glow rad="330200">
              <a:srgbClr val="DF587E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97604" y="6330115"/>
            <a:ext cx="5701311" cy="329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Adapted</a:t>
            </a:r>
            <a:r>
              <a:rPr lang="de-DE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from</a:t>
            </a:r>
            <a:r>
              <a:rPr lang="de-DE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1200" dirty="0">
                <a:solidFill>
                  <a:schemeClr val="tx2">
                    <a:lumMod val="40000"/>
                    <a:lumOff val="60000"/>
                  </a:schemeClr>
                </a:solidFill>
                <a:hlinkClick r:id="rId4"/>
              </a:rPr>
              <a:t>Rugo et al., 2020.</a:t>
            </a:r>
            <a:endParaRPr lang="en-GB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42" y="4819829"/>
            <a:ext cx="1554627" cy="14418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820" y="4915102"/>
            <a:ext cx="1555928" cy="14741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43557" y="223982"/>
            <a:ext cx="3922800" cy="19742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670" y="2670351"/>
            <a:ext cx="920035" cy="16524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55" y="5125737"/>
            <a:ext cx="1386568" cy="9460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825" y="2802546"/>
            <a:ext cx="456108" cy="8183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013" y="2726445"/>
            <a:ext cx="385736" cy="8548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233" y="3633109"/>
            <a:ext cx="1279708" cy="10659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181" y="2384092"/>
            <a:ext cx="1180667" cy="14230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30449">
            <a:off x="4434564" y="5009712"/>
            <a:ext cx="1308378" cy="10998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688" y="2838173"/>
            <a:ext cx="1860920" cy="18817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539" y="4711909"/>
            <a:ext cx="463927" cy="64376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59833">
            <a:off x="7217011" y="3842996"/>
            <a:ext cx="358816" cy="81670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97" y="2569602"/>
            <a:ext cx="289304" cy="52126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59833">
            <a:off x="8506599" y="518058"/>
            <a:ext cx="297228" cy="878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603">
            <a:off x="5504925" y="403402"/>
            <a:ext cx="5977326" cy="194564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4214">
            <a:off x="6526890" y="4466227"/>
            <a:ext cx="488874" cy="67838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38656">
            <a:off x="8645309" y="1413209"/>
            <a:ext cx="498555" cy="69181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09027" y="796672"/>
            <a:ext cx="203955" cy="20395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09027" y="533378"/>
            <a:ext cx="203955" cy="20395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1914" y="1050557"/>
            <a:ext cx="203955" cy="20395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08998" y="1307411"/>
            <a:ext cx="203955" cy="20395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11915" y="1563221"/>
            <a:ext cx="203955" cy="20395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  <a:endParaRPr lang="en-GB" sz="1200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26155" y="533574"/>
            <a:ext cx="244548" cy="276999"/>
            <a:chOff x="2718350" y="648710"/>
            <a:chExt cx="244548" cy="276999"/>
          </a:xfrm>
        </p:grpSpPr>
        <p:sp>
          <p:nvSpPr>
            <p:cNvPr id="41" name="Oval 40"/>
            <p:cNvSpPr/>
            <p:nvPr/>
          </p:nvSpPr>
          <p:spPr>
            <a:xfrm>
              <a:off x="2749206" y="655077"/>
              <a:ext cx="203955" cy="2039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18350" y="648710"/>
              <a:ext cx="2445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*</a:t>
              </a:r>
              <a:endParaRPr lang="en-GB" sz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767524" y="737822"/>
            <a:ext cx="393926" cy="276999"/>
            <a:chOff x="2542314" y="1688715"/>
            <a:chExt cx="393926" cy="276999"/>
          </a:xfrm>
        </p:grpSpPr>
        <p:sp>
          <p:nvSpPr>
            <p:cNvPr id="38" name="Oval 37"/>
            <p:cNvSpPr/>
            <p:nvPr/>
          </p:nvSpPr>
          <p:spPr>
            <a:xfrm>
              <a:off x="2636669" y="1748815"/>
              <a:ext cx="203955" cy="2039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flipV="1">
              <a:off x="2542314" y="1688715"/>
              <a:ext cx="3939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**</a:t>
              </a:r>
              <a:endParaRPr lang="en-GB" sz="1200" dirty="0"/>
            </a:p>
          </p:txBody>
        </p:sp>
      </p:grpSp>
      <p:sp>
        <p:nvSpPr>
          <p:cNvPr id="43" name="Oval 42"/>
          <p:cNvSpPr/>
          <p:nvPr/>
        </p:nvSpPr>
        <p:spPr>
          <a:xfrm>
            <a:off x="3382536" y="3901735"/>
            <a:ext cx="203955" cy="20395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774898" y="3335007"/>
            <a:ext cx="203955" cy="20395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773561" y="5472870"/>
            <a:ext cx="203955" cy="20395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901628" y="5134237"/>
            <a:ext cx="203955" cy="20395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4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8585787" y="4312913"/>
            <a:ext cx="203955" cy="20395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</a:t>
            </a:r>
            <a:endParaRPr lang="en-GB" sz="1200" dirty="0">
              <a:solidFill>
                <a:schemeClr val="tx1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8526715" y="750412"/>
            <a:ext cx="244548" cy="276999"/>
            <a:chOff x="2718350" y="648710"/>
            <a:chExt cx="244548" cy="276999"/>
          </a:xfrm>
        </p:grpSpPr>
        <p:sp>
          <p:nvSpPr>
            <p:cNvPr id="49" name="Oval 48"/>
            <p:cNvSpPr/>
            <p:nvPr/>
          </p:nvSpPr>
          <p:spPr>
            <a:xfrm>
              <a:off x="2749206" y="655077"/>
              <a:ext cx="203955" cy="2039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718350" y="648710"/>
              <a:ext cx="2445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*</a:t>
              </a:r>
              <a:endParaRPr lang="en-GB" sz="12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161798" y="2146252"/>
            <a:ext cx="393926" cy="276999"/>
            <a:chOff x="2542314" y="1687113"/>
            <a:chExt cx="393926" cy="276999"/>
          </a:xfrm>
        </p:grpSpPr>
        <p:sp>
          <p:nvSpPr>
            <p:cNvPr id="52" name="Oval 51"/>
            <p:cNvSpPr/>
            <p:nvPr/>
          </p:nvSpPr>
          <p:spPr>
            <a:xfrm>
              <a:off x="2636669" y="1748815"/>
              <a:ext cx="203955" cy="2039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flipV="1">
              <a:off x="2542314" y="1687113"/>
              <a:ext cx="3939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**</a:t>
              </a:r>
              <a:endParaRPr lang="en-GB" sz="12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35468" y="487449"/>
            <a:ext cx="18763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dirty="0"/>
              <a:t>Binding</a:t>
            </a:r>
          </a:p>
          <a:p>
            <a:pPr>
              <a:spcAft>
                <a:spcPts val="300"/>
              </a:spcAft>
            </a:pPr>
            <a:r>
              <a:rPr lang="en-US" sz="1400" dirty="0"/>
              <a:t>Internalization</a:t>
            </a:r>
          </a:p>
          <a:p>
            <a:pPr>
              <a:spcAft>
                <a:spcPts val="300"/>
              </a:spcAft>
            </a:pPr>
            <a:r>
              <a:rPr lang="en-US" sz="1400" dirty="0"/>
              <a:t>Intracellular Trafficking</a:t>
            </a:r>
          </a:p>
          <a:p>
            <a:pPr>
              <a:spcAft>
                <a:spcPts val="300"/>
              </a:spcAft>
            </a:pPr>
            <a:r>
              <a:rPr lang="en-US" sz="1400" dirty="0"/>
              <a:t>Lysosomal Degradation</a:t>
            </a:r>
          </a:p>
          <a:p>
            <a:pPr>
              <a:spcAft>
                <a:spcPts val="300"/>
              </a:spcAft>
            </a:pPr>
            <a:r>
              <a:rPr lang="en-US" sz="1400" dirty="0"/>
              <a:t>Cell Cytotoxicity</a:t>
            </a:r>
            <a:endParaRPr lang="en-GB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3083748" y="492521"/>
            <a:ext cx="2155025" cy="146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400" dirty="0"/>
              <a:t>Bystander Effect</a:t>
            </a:r>
          </a:p>
          <a:p>
            <a:pPr>
              <a:lnSpc>
                <a:spcPts val="1700"/>
              </a:lnSpc>
            </a:pPr>
            <a:r>
              <a:rPr lang="en-US" sz="1400" dirty="0"/>
              <a:t>Intracellular SN-38 release after internalization/DNA damage to targeted cell and bystander effect on adjacent tumor cells</a:t>
            </a:r>
            <a:endParaRPr lang="en-GB" sz="1400" dirty="0"/>
          </a:p>
        </p:txBody>
      </p:sp>
      <p:grpSp>
        <p:nvGrpSpPr>
          <p:cNvPr id="58" name="Group 57"/>
          <p:cNvGrpSpPr/>
          <p:nvPr/>
        </p:nvGrpSpPr>
        <p:grpSpPr>
          <a:xfrm rot="16200000">
            <a:off x="8304785" y="2176439"/>
            <a:ext cx="732907" cy="152640"/>
            <a:chOff x="-867196" y="4066957"/>
            <a:chExt cx="586424" cy="130767"/>
          </a:xfrm>
        </p:grpSpPr>
        <p:cxnSp>
          <p:nvCxnSpPr>
            <p:cNvPr id="59" name="Straight Arrow Connector 58"/>
            <p:cNvCxnSpPr/>
            <p:nvPr/>
          </p:nvCxnSpPr>
          <p:spPr>
            <a:xfrm>
              <a:off x="-862708" y="4066957"/>
              <a:ext cx="58193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>
              <a:off x="-867196" y="4197724"/>
              <a:ext cx="56278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Arc 61"/>
          <p:cNvSpPr/>
          <p:nvPr/>
        </p:nvSpPr>
        <p:spPr>
          <a:xfrm rot="19330636">
            <a:off x="2548910" y="3335393"/>
            <a:ext cx="740095" cy="740095"/>
          </a:xfrm>
          <a:prstGeom prst="arc">
            <a:avLst>
              <a:gd name="adj1" fmla="val 16818212"/>
              <a:gd name="adj2" fmla="val 749804"/>
            </a:avLst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Arc 62"/>
          <p:cNvSpPr/>
          <p:nvPr/>
        </p:nvSpPr>
        <p:spPr>
          <a:xfrm rot="2839453" flipV="1">
            <a:off x="3382818" y="4926415"/>
            <a:ext cx="950986" cy="907251"/>
          </a:xfrm>
          <a:prstGeom prst="arc">
            <a:avLst>
              <a:gd name="adj1" fmla="val 17102810"/>
              <a:gd name="adj2" fmla="val 21478412"/>
            </a:avLst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Arc 63"/>
          <p:cNvSpPr/>
          <p:nvPr/>
        </p:nvSpPr>
        <p:spPr>
          <a:xfrm rot="9749006" flipV="1">
            <a:off x="2827732" y="4452341"/>
            <a:ext cx="950986" cy="907251"/>
          </a:xfrm>
          <a:prstGeom prst="arc">
            <a:avLst>
              <a:gd name="adj1" fmla="val 17102810"/>
              <a:gd name="adj2" fmla="val 21478412"/>
            </a:avLst>
          </a:prstGeom>
          <a:ln w="19050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1093462" y="6018276"/>
            <a:ext cx="1362873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600" dirty="0"/>
              <a:t>Endosome</a:t>
            </a:r>
            <a:endParaRPr lang="en-GB" sz="1600" dirty="0"/>
          </a:p>
        </p:txBody>
      </p:sp>
      <p:sp>
        <p:nvSpPr>
          <p:cNvPr id="66" name="TextBox 65"/>
          <p:cNvSpPr txBox="1"/>
          <p:nvPr/>
        </p:nvSpPr>
        <p:spPr>
          <a:xfrm>
            <a:off x="5405834" y="6016687"/>
            <a:ext cx="1362873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600" dirty="0"/>
              <a:t>Lysosome</a:t>
            </a:r>
            <a:endParaRPr lang="en-GB" sz="1600" dirty="0"/>
          </a:p>
        </p:txBody>
      </p:sp>
      <p:sp>
        <p:nvSpPr>
          <p:cNvPr id="67" name="TextBox 66"/>
          <p:cNvSpPr txBox="1"/>
          <p:nvPr/>
        </p:nvSpPr>
        <p:spPr>
          <a:xfrm>
            <a:off x="5117077" y="3538962"/>
            <a:ext cx="965737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600" dirty="0"/>
              <a:t>Trop-2</a:t>
            </a:r>
            <a:endParaRPr lang="en-GB" sz="1600" dirty="0"/>
          </a:p>
        </p:txBody>
      </p:sp>
      <p:sp>
        <p:nvSpPr>
          <p:cNvPr id="68" name="TextBox 67"/>
          <p:cNvSpPr txBox="1"/>
          <p:nvPr/>
        </p:nvSpPr>
        <p:spPr>
          <a:xfrm>
            <a:off x="5865013" y="2117887"/>
            <a:ext cx="136287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600" dirty="0" err="1"/>
              <a:t>Sacituzumab</a:t>
            </a:r>
            <a:r>
              <a:rPr lang="en-US" sz="1600" dirty="0"/>
              <a:t> </a:t>
            </a:r>
            <a:r>
              <a:rPr lang="en-US" sz="1600" dirty="0" err="1"/>
              <a:t>govitecan</a:t>
            </a:r>
            <a:endParaRPr lang="en-GB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10747355" y="944760"/>
            <a:ext cx="1362875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600" b="1" dirty="0"/>
              <a:t>Tumor cell</a:t>
            </a:r>
            <a:endParaRPr lang="en-GB" sz="16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7998120" y="954746"/>
            <a:ext cx="1362873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600" dirty="0"/>
              <a:t>Bystander Effect</a:t>
            </a:r>
            <a:endParaRPr lang="en-GB" sz="1600" dirty="0"/>
          </a:p>
        </p:txBody>
      </p:sp>
      <p:sp>
        <p:nvSpPr>
          <p:cNvPr id="71" name="TextBox 70"/>
          <p:cNvSpPr txBox="1"/>
          <p:nvPr/>
        </p:nvSpPr>
        <p:spPr>
          <a:xfrm>
            <a:off x="8151576" y="3164048"/>
            <a:ext cx="1007273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600" dirty="0"/>
              <a:t>SN-38</a:t>
            </a:r>
            <a:endParaRPr lang="en-GB" sz="1600" dirty="0"/>
          </a:p>
        </p:txBody>
      </p:sp>
      <p:sp>
        <p:nvSpPr>
          <p:cNvPr id="72" name="TextBox 71"/>
          <p:cNvSpPr txBox="1"/>
          <p:nvPr/>
        </p:nvSpPr>
        <p:spPr>
          <a:xfrm>
            <a:off x="8023520" y="4035415"/>
            <a:ext cx="1362873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600" dirty="0"/>
              <a:t>TOPO I</a:t>
            </a:r>
            <a:endParaRPr lang="en-GB" sz="1600" dirty="0"/>
          </a:p>
        </p:txBody>
      </p:sp>
      <p:sp>
        <p:nvSpPr>
          <p:cNvPr id="73" name="TextBox 72"/>
          <p:cNvSpPr txBox="1"/>
          <p:nvPr/>
        </p:nvSpPr>
        <p:spPr>
          <a:xfrm>
            <a:off x="4617148" y="5943006"/>
            <a:ext cx="735039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600" dirty="0"/>
              <a:t>pH</a:t>
            </a:r>
            <a:endParaRPr lang="en-GB" sz="1600" dirty="0"/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5161900" y="6016687"/>
            <a:ext cx="0" cy="16576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sm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398188" y="323232"/>
            <a:ext cx="4961528" cy="2246369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122">
            <a:extLst>
              <a:ext uri="{FF2B5EF4-FFF2-40B4-BE49-F238E27FC236}">
                <a16:creationId xmlns:a16="http://schemas.microsoft.com/office/drawing/2014/main" id="{0456C8B2-6082-4451-A940-233125147AD2}"/>
              </a:ext>
            </a:extLst>
          </p:cNvPr>
          <p:cNvSpPr txBox="1"/>
          <p:nvPr/>
        </p:nvSpPr>
        <p:spPr>
          <a:xfrm>
            <a:off x="531573" y="2083068"/>
            <a:ext cx="934973" cy="374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GB" sz="1050" dirty="0"/>
              <a:t>Trop-2  </a:t>
            </a:r>
          </a:p>
          <a:p>
            <a:pPr>
              <a:lnSpc>
                <a:spcPts val="1100"/>
              </a:lnSpc>
            </a:pPr>
            <a:r>
              <a:rPr lang="en-GB" sz="1050" dirty="0"/>
              <a:t>TOPO I </a:t>
            </a:r>
          </a:p>
        </p:txBody>
      </p:sp>
      <p:sp>
        <p:nvSpPr>
          <p:cNvPr id="76" name="Rectangle 124">
            <a:extLst>
              <a:ext uri="{FF2B5EF4-FFF2-40B4-BE49-F238E27FC236}">
                <a16:creationId xmlns:a16="http://schemas.microsoft.com/office/drawing/2014/main" id="{C1A1BF72-BC0F-44C4-86D3-68CDCBBA4ADD}"/>
              </a:ext>
            </a:extLst>
          </p:cNvPr>
          <p:cNvSpPr/>
          <p:nvPr/>
        </p:nvSpPr>
        <p:spPr>
          <a:xfrm>
            <a:off x="1193524" y="2080712"/>
            <a:ext cx="2030417" cy="374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fr-FR" sz="1050" dirty="0" err="1"/>
              <a:t>Trophoblast</a:t>
            </a:r>
            <a:r>
              <a:rPr lang="fr-FR" sz="1050" dirty="0"/>
              <a:t> </a:t>
            </a:r>
            <a:r>
              <a:rPr lang="fr-FR" sz="1050" dirty="0" err="1"/>
              <a:t>cell</a:t>
            </a:r>
            <a:r>
              <a:rPr lang="fr-FR" sz="1050" dirty="0"/>
              <a:t> surface </a:t>
            </a:r>
            <a:r>
              <a:rPr lang="fr-FR" sz="1050" dirty="0" err="1"/>
              <a:t>antigen</a:t>
            </a:r>
            <a:r>
              <a:rPr lang="fr-FR" sz="1050" dirty="0"/>
              <a:t> 2 </a:t>
            </a:r>
            <a:r>
              <a:rPr lang="en-GB" sz="1050" dirty="0"/>
              <a:t>Type I topoisomerase</a:t>
            </a:r>
          </a:p>
        </p:txBody>
      </p:sp>
      <p:sp>
        <p:nvSpPr>
          <p:cNvPr id="78" name="TextBox 68">
            <a:extLst>
              <a:ext uri="{FF2B5EF4-FFF2-40B4-BE49-F238E27FC236}">
                <a16:creationId xmlns:a16="http://schemas.microsoft.com/office/drawing/2014/main" id="{B2840603-C7D9-41E1-9E4E-75F7FD8D233B}"/>
              </a:ext>
            </a:extLst>
          </p:cNvPr>
          <p:cNvSpPr txBox="1"/>
          <p:nvPr/>
        </p:nvSpPr>
        <p:spPr>
          <a:xfrm>
            <a:off x="707683" y="4626759"/>
            <a:ext cx="1362875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600" b="1" dirty="0"/>
              <a:t>Tumor cell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980830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DB9CA"/>
      </a:hlink>
      <a:folHlink>
        <a:srgbClr val="ADB9C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Breitbild</PresentationFormat>
  <Paragraphs>35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 Hm</dc:creator>
  <cp:lastModifiedBy>Stefan Buchleitner</cp:lastModifiedBy>
  <cp:revision>97</cp:revision>
  <dcterms:created xsi:type="dcterms:W3CDTF">2022-08-17T19:29:54Z</dcterms:created>
  <dcterms:modified xsi:type="dcterms:W3CDTF">2022-09-06T16:01:24Z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18c1083-8924-401d-97ae-40f5eed0fcd8_Enabled">
    <vt:lpwstr>true</vt:lpwstr>
  </property>
  <property fmtid="{D5CDD505-2E9C-101B-9397-08002B2CF9AE}" pid="3" name="MSIP_Label_418c1083-8924-401d-97ae-40f5eed0fcd8_SetDate">
    <vt:lpwstr>2022-09-06T16:00:15Z</vt:lpwstr>
  </property>
  <property fmtid="{D5CDD505-2E9C-101B-9397-08002B2CF9AE}" pid="4" name="MSIP_Label_418c1083-8924-401d-97ae-40f5eed0fcd8_Method">
    <vt:lpwstr>Standard</vt:lpwstr>
  </property>
  <property fmtid="{D5CDD505-2E9C-101B-9397-08002B2CF9AE}" pid="5" name="MSIP_Label_418c1083-8924-401d-97ae-40f5eed0fcd8_Name">
    <vt:lpwstr>418c1083-8924-401d-97ae-40f5eed0fcd8</vt:lpwstr>
  </property>
  <property fmtid="{D5CDD505-2E9C-101B-9397-08002B2CF9AE}" pid="6" name="MSIP_Label_418c1083-8924-401d-97ae-40f5eed0fcd8_SiteId">
    <vt:lpwstr>a5a8bcaa-3292-41e6-b735-5e8b21f4dbfd</vt:lpwstr>
  </property>
  <property fmtid="{D5CDD505-2E9C-101B-9397-08002B2CF9AE}" pid="7" name="MSIP_Label_418c1083-8924-401d-97ae-40f5eed0fcd8_ActionId">
    <vt:lpwstr>776131c7-1171-470f-b912-00000a5ef33f</vt:lpwstr>
  </property>
  <property fmtid="{D5CDD505-2E9C-101B-9397-08002B2CF9AE}" pid="8" name="MSIP_Label_418c1083-8924-401d-97ae-40f5eed0fcd8_ContentBits">
    <vt:lpwstr>0</vt:lpwstr>
  </property>
</Properties>
</file>