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275A"/>
    <a:srgbClr val="3F92A8"/>
    <a:srgbClr val="EF4035"/>
    <a:srgbClr val="9E1E62"/>
    <a:srgbClr val="CC0066"/>
    <a:srgbClr val="4AB274"/>
    <a:srgbClr val="9770D6"/>
    <a:srgbClr val="949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9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022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529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385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26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59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324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562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559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5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927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7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07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hyperlink" Target="https://www.ncbi.nlm.nih.gov/pmc/articles/PMC7832432/" TargetMode="Externa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297604" y="6330115"/>
            <a:ext cx="11466503" cy="3290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Adapted</a:t>
            </a:r>
            <a:r>
              <a:rPr lang="de-DE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from</a:t>
            </a:r>
            <a:r>
              <a:rPr lang="de-DE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de-DE" sz="1200" dirty="0">
                <a:solidFill>
                  <a:schemeClr val="tx2">
                    <a:lumMod val="40000"/>
                    <a:lumOff val="60000"/>
                  </a:schemeClr>
                </a:solidFill>
                <a:hlinkClick r:id="rId2"/>
              </a:rPr>
              <a:t>Fernandez-</a:t>
            </a:r>
            <a:r>
              <a:rPr lang="de-DE" sz="1200" dirty="0" err="1">
                <a:solidFill>
                  <a:schemeClr val="tx2">
                    <a:lumMod val="40000"/>
                    <a:lumOff val="60000"/>
                  </a:schemeClr>
                </a:solidFill>
                <a:hlinkClick r:id="rId2"/>
              </a:rPr>
              <a:t>Rozadilla</a:t>
            </a:r>
            <a:r>
              <a:rPr lang="de-DE" sz="1200" dirty="0">
                <a:solidFill>
                  <a:schemeClr val="tx2">
                    <a:lumMod val="40000"/>
                    <a:lumOff val="60000"/>
                  </a:schemeClr>
                </a:solidFill>
                <a:hlinkClick r:id="rId2"/>
              </a:rPr>
              <a:t> et al. 2021</a:t>
            </a:r>
            <a:r>
              <a:rPr lang="de-DE" sz="1200">
                <a:solidFill>
                  <a:schemeClr val="tx2">
                    <a:lumMod val="40000"/>
                    <a:lumOff val="60000"/>
                  </a:schemeClr>
                </a:solidFill>
                <a:hlinkClick r:id="rId2"/>
              </a:rPr>
              <a:t>.</a:t>
            </a:r>
            <a:r>
              <a:rPr lang="de-DE" sz="1200">
                <a:solidFill>
                  <a:schemeClr val="tx2">
                    <a:lumMod val="40000"/>
                    <a:lumOff val="60000"/>
                  </a:schemeClr>
                </a:solidFill>
              </a:rPr>
              <a:t> 								AT-UNB-0475</a:t>
            </a:r>
            <a:endParaRPr lang="en-GB" sz="1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098" y="1418890"/>
            <a:ext cx="2596433" cy="25964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7698" y="1415861"/>
            <a:ext cx="2596433" cy="25964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04" y="4482731"/>
            <a:ext cx="3451796" cy="17203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43452">
            <a:off x="4025116" y="4277476"/>
            <a:ext cx="3409429" cy="1854833"/>
          </a:xfrm>
          <a:prstGeom prst="rect">
            <a:avLst/>
          </a:prstGeom>
        </p:spPr>
      </p:pic>
      <p:sp>
        <p:nvSpPr>
          <p:cNvPr id="85" name="TextBox 84"/>
          <p:cNvSpPr txBox="1"/>
          <p:nvPr/>
        </p:nvSpPr>
        <p:spPr>
          <a:xfrm>
            <a:off x="708041" y="4136485"/>
            <a:ext cx="1437526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 b="1" dirty="0"/>
              <a:t>Tumor cell</a:t>
            </a:r>
            <a:endParaRPr lang="en-GB" sz="16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783518" y="517815"/>
            <a:ext cx="3249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PD-L1 binds to PD-1 and inhibits T cell killing of tumor cell</a:t>
            </a:r>
            <a:endParaRPr lang="en-GB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4273240" y="4139074"/>
            <a:ext cx="1799565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 b="1" dirty="0"/>
              <a:t>Tumor cell death</a:t>
            </a:r>
            <a:endParaRPr lang="en-GB" sz="16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6327485" y="4136484"/>
            <a:ext cx="948531" cy="302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 b="1" dirty="0"/>
              <a:t>T cell</a:t>
            </a:r>
            <a:endParaRPr lang="en-GB" sz="16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2478634" y="4136485"/>
            <a:ext cx="1437526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 b="1" dirty="0"/>
              <a:t>T cell</a:t>
            </a:r>
            <a:endParaRPr lang="en-GB" sz="16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4682667" y="517815"/>
            <a:ext cx="3060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Blocking PD-L1 or PD-1 allows T cell killing of tumor cell</a:t>
            </a:r>
            <a:endParaRPr lang="en-GB" b="1" dirty="0"/>
          </a:p>
        </p:txBody>
      </p:sp>
      <p:grpSp>
        <p:nvGrpSpPr>
          <p:cNvPr id="26" name="Group 25"/>
          <p:cNvGrpSpPr/>
          <p:nvPr/>
        </p:nvGrpSpPr>
        <p:grpSpPr>
          <a:xfrm>
            <a:off x="7196259" y="4136226"/>
            <a:ext cx="158642" cy="233719"/>
            <a:chOff x="9203072" y="417915"/>
            <a:chExt cx="157121" cy="367000"/>
          </a:xfrm>
        </p:grpSpPr>
        <p:cxnSp>
          <p:nvCxnSpPr>
            <p:cNvPr id="92" name="Straight Arrow Connector 91"/>
            <p:cNvCxnSpPr/>
            <p:nvPr/>
          </p:nvCxnSpPr>
          <p:spPr>
            <a:xfrm flipV="1">
              <a:off x="9360193" y="417915"/>
              <a:ext cx="0" cy="3670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 flipV="1">
              <a:off x="9203072" y="417915"/>
              <a:ext cx="0" cy="3670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Rectangle 90"/>
          <p:cNvSpPr/>
          <p:nvPr/>
        </p:nvSpPr>
        <p:spPr>
          <a:xfrm>
            <a:off x="8152530" y="1702466"/>
            <a:ext cx="3533429" cy="3728809"/>
          </a:xfrm>
          <a:prstGeom prst="rect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762" y="2091232"/>
            <a:ext cx="478721" cy="465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5881" y="3369832"/>
            <a:ext cx="527012" cy="4919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6905" y="2751359"/>
            <a:ext cx="502437" cy="47460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3686" y="4081219"/>
            <a:ext cx="500589" cy="48474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3686" y="4742301"/>
            <a:ext cx="511677" cy="51959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9559" y="1894006"/>
            <a:ext cx="294698" cy="67951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6896" y="2641795"/>
            <a:ext cx="278778" cy="59312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0226">
            <a:off x="10301410" y="3328999"/>
            <a:ext cx="285156" cy="65805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38533">
            <a:off x="10323541" y="4045167"/>
            <a:ext cx="305486" cy="65060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1719" y="4815470"/>
            <a:ext cx="239976" cy="222835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8965363" y="2184231"/>
            <a:ext cx="1324080" cy="32470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/>
              <a:t>Tumor cell</a:t>
            </a:r>
          </a:p>
          <a:p>
            <a:pPr>
              <a:spcAft>
                <a:spcPts val="600"/>
              </a:spcAft>
            </a:pPr>
            <a:endParaRPr lang="en-US" sz="1600" dirty="0"/>
          </a:p>
          <a:p>
            <a:pPr>
              <a:spcAft>
                <a:spcPts val="600"/>
              </a:spcAft>
            </a:pPr>
            <a:r>
              <a:rPr lang="en-US" sz="1600" dirty="0"/>
              <a:t>T cell</a:t>
            </a:r>
          </a:p>
          <a:p>
            <a:pPr>
              <a:spcAft>
                <a:spcPts val="600"/>
              </a:spcAft>
            </a:pPr>
            <a:endParaRPr lang="en-US" sz="1600" dirty="0"/>
          </a:p>
          <a:p>
            <a:pPr>
              <a:spcAft>
                <a:spcPts val="600"/>
              </a:spcAft>
            </a:pPr>
            <a:r>
              <a:rPr lang="en-US" sz="1600" dirty="0"/>
              <a:t>Cell death</a:t>
            </a:r>
          </a:p>
          <a:p>
            <a:pPr>
              <a:spcAft>
                <a:spcPts val="600"/>
              </a:spcAft>
            </a:pPr>
            <a:endParaRPr lang="en-US" sz="1600" dirty="0"/>
          </a:p>
          <a:p>
            <a:pPr>
              <a:spcAft>
                <a:spcPts val="600"/>
              </a:spcAft>
            </a:pPr>
            <a:r>
              <a:rPr lang="en-US" sz="1600" dirty="0"/>
              <a:t>anti-PD-L1 Ab</a:t>
            </a:r>
          </a:p>
          <a:p>
            <a:pPr>
              <a:spcAft>
                <a:spcPts val="600"/>
              </a:spcAft>
            </a:pPr>
            <a:endParaRPr lang="en-US" sz="1600" dirty="0"/>
          </a:p>
          <a:p>
            <a:pPr>
              <a:spcAft>
                <a:spcPts val="600"/>
              </a:spcAft>
            </a:pPr>
            <a:r>
              <a:rPr lang="en-US" sz="1600" dirty="0"/>
              <a:t>anti-PD1 Ab</a:t>
            </a:r>
          </a:p>
          <a:p>
            <a:pPr>
              <a:spcAft>
                <a:spcPts val="600"/>
              </a:spcAft>
            </a:pPr>
            <a:endParaRPr lang="en-GB" sz="1600" dirty="0"/>
          </a:p>
        </p:txBody>
      </p:sp>
      <p:sp>
        <p:nvSpPr>
          <p:cNvPr id="94" name="TextBox 93"/>
          <p:cNvSpPr txBox="1"/>
          <p:nvPr/>
        </p:nvSpPr>
        <p:spPr>
          <a:xfrm>
            <a:off x="10631695" y="2184231"/>
            <a:ext cx="828625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/>
              <a:t>TCR</a:t>
            </a:r>
          </a:p>
          <a:p>
            <a:pPr>
              <a:spcAft>
                <a:spcPts val="600"/>
              </a:spcAft>
            </a:pPr>
            <a:endParaRPr lang="en-US" sz="1600" dirty="0"/>
          </a:p>
          <a:p>
            <a:pPr>
              <a:spcAft>
                <a:spcPts val="600"/>
              </a:spcAft>
            </a:pPr>
            <a:r>
              <a:rPr lang="en-US" sz="1600" dirty="0"/>
              <a:t>MHC</a:t>
            </a:r>
          </a:p>
          <a:p>
            <a:pPr>
              <a:spcAft>
                <a:spcPts val="600"/>
              </a:spcAft>
            </a:pPr>
            <a:endParaRPr lang="en-US" sz="1600" dirty="0"/>
          </a:p>
          <a:p>
            <a:pPr>
              <a:spcAft>
                <a:spcPts val="600"/>
              </a:spcAft>
            </a:pPr>
            <a:r>
              <a:rPr lang="en-US" sz="1600" dirty="0"/>
              <a:t>PD-1</a:t>
            </a:r>
          </a:p>
          <a:p>
            <a:pPr>
              <a:spcAft>
                <a:spcPts val="600"/>
              </a:spcAft>
            </a:pPr>
            <a:endParaRPr lang="en-US" sz="1600" dirty="0"/>
          </a:p>
          <a:p>
            <a:pPr>
              <a:spcAft>
                <a:spcPts val="600"/>
              </a:spcAft>
            </a:pPr>
            <a:r>
              <a:rPr lang="en-US" sz="1600" dirty="0"/>
              <a:t>PD-L1</a:t>
            </a:r>
          </a:p>
          <a:p>
            <a:pPr>
              <a:spcAft>
                <a:spcPts val="600"/>
              </a:spcAft>
            </a:pPr>
            <a:endParaRPr lang="en-US" sz="1600" dirty="0"/>
          </a:p>
          <a:p>
            <a:pPr>
              <a:spcAft>
                <a:spcPts val="600"/>
              </a:spcAft>
            </a:pPr>
            <a:r>
              <a:rPr lang="en-US" sz="1600" dirty="0"/>
              <a:t>Antigen</a:t>
            </a:r>
          </a:p>
        </p:txBody>
      </p:sp>
    </p:spTree>
    <p:extLst>
      <p:ext uri="{BB962C8B-B14F-4D97-AF65-F5344CB8AC3E}">
        <p14:creationId xmlns:p14="http://schemas.microsoft.com/office/powerpoint/2010/main" val="2576637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ADB9CA"/>
      </a:hlink>
      <a:folHlink>
        <a:srgbClr val="ADB9C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Jana Hm</dc:creator>
  <cp:lastModifiedBy>Blazenka Divkovic-Josic</cp:lastModifiedBy>
  <cp:revision>70</cp:revision>
  <dcterms:created xsi:type="dcterms:W3CDTF">2022-08-17T19:29:54Z</dcterms:created>
  <dcterms:modified xsi:type="dcterms:W3CDTF">2022-09-08T14:00:09Z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18c1083-8924-401d-97ae-40f5eed0fcd8_Enabled">
    <vt:lpwstr>true</vt:lpwstr>
  </property>
  <property fmtid="{D5CDD505-2E9C-101B-9397-08002B2CF9AE}" pid="3" name="MSIP_Label_418c1083-8924-401d-97ae-40f5eed0fcd8_SetDate">
    <vt:lpwstr>2022-09-06T15:44:11Z</vt:lpwstr>
  </property>
  <property fmtid="{D5CDD505-2E9C-101B-9397-08002B2CF9AE}" pid="4" name="MSIP_Label_418c1083-8924-401d-97ae-40f5eed0fcd8_Method">
    <vt:lpwstr>Standard</vt:lpwstr>
  </property>
  <property fmtid="{D5CDD505-2E9C-101B-9397-08002B2CF9AE}" pid="5" name="MSIP_Label_418c1083-8924-401d-97ae-40f5eed0fcd8_Name">
    <vt:lpwstr>418c1083-8924-401d-97ae-40f5eed0fcd8</vt:lpwstr>
  </property>
  <property fmtid="{D5CDD505-2E9C-101B-9397-08002B2CF9AE}" pid="6" name="MSIP_Label_418c1083-8924-401d-97ae-40f5eed0fcd8_SiteId">
    <vt:lpwstr>a5a8bcaa-3292-41e6-b735-5e8b21f4dbfd</vt:lpwstr>
  </property>
  <property fmtid="{D5CDD505-2E9C-101B-9397-08002B2CF9AE}" pid="7" name="MSIP_Label_418c1083-8924-401d-97ae-40f5eed0fcd8_ActionId">
    <vt:lpwstr>54ac8a76-a77f-4595-8b26-00000b1e679a</vt:lpwstr>
  </property>
  <property fmtid="{D5CDD505-2E9C-101B-9397-08002B2CF9AE}" pid="8" name="MSIP_Label_418c1083-8924-401d-97ae-40f5eed0fcd8_ContentBits">
    <vt:lpwstr>0</vt:lpwstr>
  </property>
</Properties>
</file>