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75A"/>
    <a:srgbClr val="3F92A8"/>
    <a:srgbClr val="EF4035"/>
    <a:srgbClr val="9E1E62"/>
    <a:srgbClr val="CC0066"/>
    <a:srgbClr val="4AB274"/>
    <a:srgbClr val="9770D6"/>
    <a:srgbClr val="949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sciencedirect.com/science/article/pii/S0753332219352837?via%3Dihub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97604" y="6330115"/>
            <a:ext cx="11448919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Adapted from </a:t>
            </a:r>
            <a:r>
              <a:rPr lang="nb-NO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Zheng et al., 2020</a:t>
            </a:r>
            <a:r>
              <a:rPr lang="de-DE" sz="120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.</a:t>
            </a:r>
            <a:r>
              <a:rPr lang="de-DE" sz="1200">
                <a:solidFill>
                  <a:schemeClr val="tx2">
                    <a:lumMod val="40000"/>
                    <a:lumOff val="60000"/>
                  </a:schemeClr>
                </a:solidFill>
              </a:rPr>
              <a:t> 									AT-UNB-0474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457" y="523770"/>
            <a:ext cx="1114162" cy="1141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06" y="385489"/>
            <a:ext cx="1106986" cy="11338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037" y="4846909"/>
            <a:ext cx="1105355" cy="10338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391" y="4739625"/>
            <a:ext cx="1218384" cy="117184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42" y="1227783"/>
            <a:ext cx="305671" cy="48832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510" y="3259951"/>
            <a:ext cx="3006963" cy="47827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5195">
            <a:off x="7294649" y="1052674"/>
            <a:ext cx="305671" cy="48832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68" y="4849072"/>
            <a:ext cx="1105355" cy="1033881"/>
          </a:xfrm>
          <a:prstGeom prst="rect">
            <a:avLst/>
          </a:prstGeom>
        </p:spPr>
      </p:pic>
      <p:cxnSp>
        <p:nvCxnSpPr>
          <p:cNvPr id="46" name="Straight Arrow Connector 45"/>
          <p:cNvCxnSpPr>
            <a:cxnSpLocks/>
          </p:cNvCxnSpPr>
          <p:nvPr/>
        </p:nvCxnSpPr>
        <p:spPr>
          <a:xfrm>
            <a:off x="5080914" y="1950130"/>
            <a:ext cx="1052314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236097" y="1484100"/>
            <a:ext cx="187244" cy="0"/>
          </a:xfrm>
          <a:prstGeom prst="line">
            <a:avLst/>
          </a:prstGeom>
          <a:ln w="19050">
            <a:solidFill>
              <a:srgbClr val="CC0066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 flipV="1">
            <a:off x="8001910" y="1143179"/>
            <a:ext cx="679827" cy="2018"/>
          </a:xfrm>
          <a:prstGeom prst="straightConnector1">
            <a:avLst/>
          </a:prstGeom>
          <a:ln w="19050">
            <a:solidFill>
              <a:srgbClr val="CC0066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V="1">
            <a:off x="8186537" y="649997"/>
            <a:ext cx="0" cy="308553"/>
          </a:xfrm>
          <a:prstGeom prst="line">
            <a:avLst/>
          </a:prstGeom>
          <a:ln w="19050">
            <a:solidFill>
              <a:srgbClr val="CC0066"/>
            </a:solidFill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685603" y="841451"/>
            <a:ext cx="110535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PARP</a:t>
            </a:r>
            <a:endParaRPr lang="en-GB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074951" y="2337715"/>
            <a:ext cx="228482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Single-strand break (SSB)</a:t>
            </a:r>
            <a:endParaRPr lang="en-GB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6894806" y="703171"/>
            <a:ext cx="110535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PARP</a:t>
            </a:r>
            <a:endParaRPr lang="en-GB" b="1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7794227" y="3995471"/>
            <a:ext cx="338930" cy="652468"/>
          </a:xfrm>
          <a:prstGeom prst="straightConnector1">
            <a:avLst/>
          </a:prstGeom>
          <a:ln w="19050">
            <a:solidFill>
              <a:srgbClr val="4AB274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539931" y="3995471"/>
            <a:ext cx="375460" cy="649961"/>
          </a:xfrm>
          <a:prstGeom prst="straightConnector1">
            <a:avLst/>
          </a:prstGeom>
          <a:ln w="19050">
            <a:solidFill>
              <a:srgbClr val="CC0066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045408" y="2140626"/>
            <a:ext cx="108782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PARP inhibitors</a:t>
            </a:r>
            <a:endParaRPr lang="en-GB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1878715" y="3817635"/>
            <a:ext cx="263426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Single-strand break repaired</a:t>
            </a:r>
            <a:endParaRPr lang="en-GB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2280947" y="5987667"/>
            <a:ext cx="182979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/>
              <a:t>Cell survival</a:t>
            </a:r>
            <a:endParaRPr lang="en-GB" sz="1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6170365" y="5979960"/>
            <a:ext cx="182979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/>
              <a:t>Cell survival</a:t>
            </a:r>
            <a:endParaRPr lang="en-GB" sz="1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8736531" y="5987666"/>
            <a:ext cx="182979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b="1" dirty="0"/>
              <a:t>Cell death</a:t>
            </a:r>
            <a:endParaRPr lang="en-GB" sz="16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829026" y="3844944"/>
            <a:ext cx="1841725" cy="95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600"/>
              </a:lnSpc>
              <a:spcAft>
                <a:spcPts val="300"/>
              </a:spcAft>
            </a:pPr>
            <a:r>
              <a:rPr lang="en-US" sz="1600" dirty="0"/>
              <a:t>Normal cell:</a:t>
            </a:r>
          </a:p>
          <a:p>
            <a:pPr algn="r">
              <a:lnSpc>
                <a:spcPts val="1600"/>
              </a:lnSpc>
            </a:pPr>
            <a:r>
              <a:rPr lang="en-US" sz="1600" dirty="0"/>
              <a:t>Repair by homologous recombination</a:t>
            </a:r>
            <a:endParaRPr lang="en-GB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9048550" y="3832902"/>
            <a:ext cx="1933938" cy="95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300"/>
              </a:spcAft>
            </a:pPr>
            <a:r>
              <a:rPr lang="en-US" sz="1600" dirty="0"/>
              <a:t>BRCA-mutated cell: </a:t>
            </a:r>
          </a:p>
          <a:p>
            <a:pPr>
              <a:lnSpc>
                <a:spcPts val="1600"/>
              </a:lnSpc>
            </a:pPr>
            <a:r>
              <a:rPr lang="en-US" sz="1600" dirty="0"/>
              <a:t>No homologous recombination</a:t>
            </a:r>
          </a:p>
          <a:p>
            <a:pPr>
              <a:lnSpc>
                <a:spcPts val="1600"/>
              </a:lnSpc>
            </a:pPr>
            <a:r>
              <a:rPr lang="en-US" sz="1600" dirty="0"/>
              <a:t>No repair</a:t>
            </a:r>
            <a:endParaRPr lang="en-GB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720640" y="1630123"/>
            <a:ext cx="3008580" cy="662469"/>
            <a:chOff x="2200274" y="1680510"/>
            <a:chExt cx="3008580" cy="662469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0274" y="1680510"/>
              <a:ext cx="3008580" cy="662469"/>
            </a:xfrm>
            <a:prstGeom prst="rect">
              <a:avLst/>
            </a:prstGeom>
          </p:spPr>
        </p:pic>
        <p:sp>
          <p:nvSpPr>
            <p:cNvPr id="24" name="Oval 23"/>
            <p:cNvSpPr/>
            <p:nvPr/>
          </p:nvSpPr>
          <p:spPr>
            <a:xfrm>
              <a:off x="3396221" y="1710652"/>
              <a:ext cx="601556" cy="601556"/>
            </a:xfrm>
            <a:prstGeom prst="ellipse">
              <a:avLst/>
            </a:prstGeom>
            <a:noFill/>
            <a:ln>
              <a:solidFill>
                <a:srgbClr val="C00000">
                  <a:alpha val="0"/>
                </a:srgbClr>
              </a:solidFill>
            </a:ln>
            <a:effectLst>
              <a:glow rad="114300">
                <a:srgbClr val="9770D6">
                  <a:alpha val="44000"/>
                </a:srgbClr>
              </a:glo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356" y="1630123"/>
            <a:ext cx="3008580" cy="662469"/>
          </a:xfrm>
          <a:prstGeom prst="rect">
            <a:avLst/>
          </a:prstGeom>
        </p:spPr>
      </p:pic>
      <p:sp>
        <p:nvSpPr>
          <p:cNvPr id="81" name="Oval 80"/>
          <p:cNvSpPr/>
          <p:nvPr/>
        </p:nvSpPr>
        <p:spPr>
          <a:xfrm>
            <a:off x="8046303" y="1660265"/>
            <a:ext cx="601556" cy="601556"/>
          </a:xfrm>
          <a:prstGeom prst="ellipse">
            <a:avLst/>
          </a:prstGeom>
          <a:noFill/>
          <a:ln>
            <a:solidFill>
              <a:srgbClr val="9770D6">
                <a:alpha val="0"/>
              </a:srgbClr>
            </a:solidFill>
          </a:ln>
          <a:effectLst>
            <a:glow rad="114300">
              <a:srgbClr val="9770D6">
                <a:alpha val="4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3195845" y="4170955"/>
            <a:ext cx="0" cy="523353"/>
          </a:xfrm>
          <a:prstGeom prst="straightConnector1">
            <a:avLst/>
          </a:prstGeom>
          <a:ln w="19050">
            <a:solidFill>
              <a:srgbClr val="4AB274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195845" y="2704109"/>
            <a:ext cx="0" cy="352382"/>
          </a:xfrm>
          <a:prstGeom prst="straightConnector1">
            <a:avLst/>
          </a:prstGeom>
          <a:ln w="19050">
            <a:solidFill>
              <a:srgbClr val="4AB274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8357267" y="2680661"/>
            <a:ext cx="0" cy="352382"/>
          </a:xfrm>
          <a:prstGeom prst="straightConnector1">
            <a:avLst/>
          </a:prstGeom>
          <a:ln w="19050">
            <a:solidFill>
              <a:srgbClr val="CC0066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396" y="3193933"/>
            <a:ext cx="3036179" cy="666756"/>
          </a:xfrm>
          <a:prstGeom prst="rect">
            <a:avLst/>
          </a:prstGeom>
        </p:spPr>
      </p:pic>
      <p:sp>
        <p:nvSpPr>
          <p:cNvPr id="48" name="Oval 47"/>
          <p:cNvSpPr/>
          <p:nvPr/>
        </p:nvSpPr>
        <p:spPr>
          <a:xfrm>
            <a:off x="8053868" y="3226533"/>
            <a:ext cx="601556" cy="601556"/>
          </a:xfrm>
          <a:prstGeom prst="ellipse">
            <a:avLst/>
          </a:prstGeom>
          <a:noFill/>
          <a:ln>
            <a:solidFill>
              <a:srgbClr val="9770D6">
                <a:alpha val="0"/>
              </a:srgbClr>
            </a:solidFill>
          </a:ln>
          <a:effectLst>
            <a:glow rad="114300">
              <a:srgbClr val="9770D6">
                <a:alpha val="44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8497127" y="2625096"/>
            <a:ext cx="2932873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dirty="0"/>
              <a:t>SSB converted to Double-strand break (DSB)</a:t>
            </a:r>
            <a:endParaRPr lang="en-GB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7187305" y="2337311"/>
            <a:ext cx="228482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Single-strand break (SSB)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5520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Stefan Buchleitner</cp:lastModifiedBy>
  <cp:revision>75</cp:revision>
  <dcterms:created xsi:type="dcterms:W3CDTF">2022-08-17T19:29:54Z</dcterms:created>
  <dcterms:modified xsi:type="dcterms:W3CDTF">2022-09-12T15:09:37Z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2022-09-07T08:32:54Z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8a4c38be-ef25-472a-b438-0000ce853f3a</vt:lpwstr>
  </property>
  <property fmtid="{D5CDD505-2E9C-101B-9397-08002B2CF9AE}" pid="8" name="MSIP_Label_418c1083-8924-401d-97ae-40f5eed0fcd8_ContentBits">
    <vt:lpwstr>0</vt:lpwstr>
  </property>
</Properties>
</file>