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DCD"/>
    <a:srgbClr val="F4B183"/>
    <a:srgbClr val="D66EBE"/>
    <a:srgbClr val="F8EBA3"/>
    <a:srgbClr val="F18C94"/>
    <a:srgbClr val="80BEAB"/>
    <a:srgbClr val="BF275A"/>
    <a:srgbClr val="3F92A8"/>
    <a:srgbClr val="EF4035"/>
    <a:srgbClr val="9E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2CCA-C2B6-4C41-A9D9-2E1EA4773A1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112-6849-435D-965D-51DF4461D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www.tandfonline.com/doi/abs/10.1586/era.10.226?journalCode=iery20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s://www.ncbi.nlm.nih.gov/pmc/articles/PMC4229628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711288" y="402996"/>
            <a:ext cx="1479022" cy="326442"/>
          </a:xfrm>
          <a:prstGeom prst="rect">
            <a:avLst/>
          </a:prstGeom>
          <a:solidFill>
            <a:srgbClr val="80BE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714057" y="792339"/>
            <a:ext cx="1476253" cy="335838"/>
          </a:xfrm>
          <a:prstGeom prst="rect">
            <a:avLst/>
          </a:prstGeom>
          <a:solidFill>
            <a:srgbClr val="80BE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07">
            <a:off x="715248" y="4416075"/>
            <a:ext cx="4399003" cy="1951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844" y="6272691"/>
            <a:ext cx="11035429" cy="32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Adapted from 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Gajria et al., 2011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., 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Singh et al., 2014</a:t>
            </a:r>
            <a:r>
              <a:rPr lang="da-DK" sz="120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.</a:t>
            </a:r>
            <a:r>
              <a:rPr lang="da-DK" sz="1200">
                <a:solidFill>
                  <a:schemeClr val="tx2">
                    <a:lumMod val="40000"/>
                    <a:lumOff val="60000"/>
                  </a:schemeClr>
                </a:solidFill>
              </a:rPr>
              <a:t> 							AT-UNB-0473</a:t>
            </a:r>
            <a:endParaRPr lang="da-DK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60" y="765197"/>
            <a:ext cx="1264587" cy="165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20" y="982273"/>
            <a:ext cx="1170748" cy="142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99" y="981180"/>
            <a:ext cx="2497893" cy="2417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95" y="1011477"/>
            <a:ext cx="2703445" cy="2345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46" y="3198056"/>
            <a:ext cx="1472052" cy="1389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15" y="4516224"/>
            <a:ext cx="1358426" cy="1369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386">
            <a:off x="7014151" y="5069319"/>
            <a:ext cx="1939597" cy="806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43" y="5350050"/>
            <a:ext cx="588345" cy="567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41" y="5508416"/>
            <a:ext cx="268668" cy="289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0" y="5512662"/>
            <a:ext cx="327586" cy="242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61" y="5201023"/>
            <a:ext cx="586830" cy="245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135">
            <a:off x="3543541" y="5410209"/>
            <a:ext cx="560904" cy="3440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74" y="3474529"/>
            <a:ext cx="1458301" cy="1479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99" y="4492421"/>
            <a:ext cx="588346" cy="565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4099">
            <a:off x="5492950" y="4773704"/>
            <a:ext cx="678742" cy="24510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601065" y="2025709"/>
            <a:ext cx="689739" cy="158750"/>
            <a:chOff x="8571992" y="2717137"/>
            <a:chExt cx="303697" cy="126349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8571992" y="2780312"/>
              <a:ext cx="303697" cy="0"/>
            </a:xfrm>
            <a:prstGeom prst="straightConnector1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75689" y="2717137"/>
              <a:ext cx="0" cy="126349"/>
            </a:xfrm>
            <a:prstGeom prst="line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>
            <a:off x="2659031" y="2500930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7" y="5600174"/>
            <a:ext cx="2980950" cy="396241"/>
          </a:xfrm>
          <a:prstGeom prst="rect">
            <a:avLst/>
          </a:prstGeom>
        </p:spPr>
      </p:pic>
      <p:sp>
        <p:nvSpPr>
          <p:cNvPr id="44" name="Arc 43"/>
          <p:cNvSpPr/>
          <p:nvPr/>
        </p:nvSpPr>
        <p:spPr>
          <a:xfrm rot="4155169">
            <a:off x="5860829" y="2960308"/>
            <a:ext cx="875091" cy="1002156"/>
          </a:xfrm>
          <a:prstGeom prst="arc">
            <a:avLst>
              <a:gd name="adj1" fmla="val 16200000"/>
              <a:gd name="adj2" fmla="val 21240654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rot="4155169">
            <a:off x="8879437" y="2970052"/>
            <a:ext cx="875091" cy="1002156"/>
          </a:xfrm>
          <a:prstGeom prst="arc">
            <a:avLst>
              <a:gd name="adj1" fmla="val 16200000"/>
              <a:gd name="adj2" fmla="val 21240654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4962466" flipV="1">
            <a:off x="9010827" y="3968287"/>
            <a:ext cx="1031159" cy="1156559"/>
          </a:xfrm>
          <a:prstGeom prst="arc">
            <a:avLst>
              <a:gd name="adj1" fmla="val 16200000"/>
              <a:gd name="adj2" fmla="val 20408545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 rot="8000439">
            <a:off x="8760233" y="5043872"/>
            <a:ext cx="875091" cy="1002156"/>
          </a:xfrm>
          <a:prstGeom prst="arc">
            <a:avLst>
              <a:gd name="adj1" fmla="val 16200000"/>
              <a:gd name="adj2" fmla="val 21240654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189073" y="2500930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659031" y="3120390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189073" y="3120129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659031" y="3719654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189073" y="3716728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668899" y="4283664"/>
            <a:ext cx="0" cy="67099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656813" y="4882822"/>
            <a:ext cx="499236" cy="5173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6686" y="1925890"/>
            <a:ext cx="112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Lapatinib</a:t>
            </a:r>
            <a:endParaRPr lang="en-US" sz="1600" dirty="0"/>
          </a:p>
          <a:p>
            <a:r>
              <a:rPr lang="en-US" sz="1600" dirty="0"/>
              <a:t>Neratinib</a:t>
            </a:r>
          </a:p>
          <a:p>
            <a:r>
              <a:rPr lang="en-US" sz="1600" dirty="0" err="1"/>
              <a:t>Tucatinib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2326712" y="2756887"/>
            <a:ext cx="66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PI3K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36580" y="3376347"/>
            <a:ext cx="664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AKT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65796" y="3966742"/>
            <a:ext cx="78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mTOR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1512791" y="5047635"/>
            <a:ext cx="132704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/>
              <a:t>Transcription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551650" y="5379572"/>
            <a:ext cx="1256622" cy="209358"/>
            <a:chOff x="1631928" y="4601010"/>
            <a:chExt cx="1063281" cy="302172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1631928" y="4607433"/>
              <a:ext cx="10632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631928" y="4601010"/>
              <a:ext cx="0" cy="302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3905282" y="2758009"/>
            <a:ext cx="56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902793" y="3376742"/>
            <a:ext cx="56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RAF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912490" y="3978237"/>
            <a:ext cx="56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MEK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194489" y="4305296"/>
            <a:ext cx="0" cy="2712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02793" y="4550737"/>
            <a:ext cx="56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ERK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750934" y="1314716"/>
            <a:ext cx="6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HER2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81215" y="1314716"/>
            <a:ext cx="6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HER2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17213" y="1314716"/>
            <a:ext cx="6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HER2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711754" y="1314716"/>
            <a:ext cx="6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HER2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21675" y="2814843"/>
            <a:ext cx="123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Endocytosis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13156" y="4632080"/>
            <a:ext cx="123717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Lysosomal</a:t>
            </a:r>
          </a:p>
          <a:p>
            <a:pPr algn="ctr">
              <a:lnSpc>
                <a:spcPts val="1700"/>
              </a:lnSpc>
            </a:pPr>
            <a:r>
              <a:rPr lang="en-US" sz="1600" dirty="0"/>
              <a:t>degradation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599498" y="1333989"/>
            <a:ext cx="100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extracellular</a:t>
            </a:r>
            <a:endParaRPr lang="en-GB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7340514" y="5701386"/>
            <a:ext cx="177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Microtubule growth inhibition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056889" y="5993774"/>
            <a:ext cx="7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nucleus</a:t>
            </a:r>
            <a:endParaRPr lang="en-GB" sz="12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1601065" y="2274884"/>
            <a:ext cx="689739" cy="158750"/>
            <a:chOff x="8571992" y="2717137"/>
            <a:chExt cx="303697" cy="126349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8571992" y="2780312"/>
              <a:ext cx="303697" cy="0"/>
            </a:xfrm>
            <a:prstGeom prst="straightConnector1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875689" y="2717137"/>
              <a:ext cx="0" cy="126349"/>
            </a:xfrm>
            <a:prstGeom prst="line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601065" y="2514146"/>
            <a:ext cx="689739" cy="158750"/>
            <a:chOff x="8571992" y="2717137"/>
            <a:chExt cx="303697" cy="126349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8571992" y="2780312"/>
              <a:ext cx="303697" cy="0"/>
            </a:xfrm>
            <a:prstGeom prst="straightConnector1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875689" y="2717137"/>
              <a:ext cx="0" cy="126349"/>
            </a:xfrm>
            <a:prstGeom prst="line">
              <a:avLst/>
            </a:prstGeom>
            <a:ln w="19050">
              <a:solidFill>
                <a:srgbClr val="B7184E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409925" y="2167852"/>
            <a:ext cx="52048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dirty="0"/>
              <a:t>P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939743" y="2157431"/>
            <a:ext cx="52048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dirty="0"/>
              <a:t>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45282" y="2149813"/>
            <a:ext cx="52048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dirty="0"/>
              <a:t>P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382944" y="2116269"/>
            <a:ext cx="52048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b="1" dirty="0"/>
              <a:t>P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621512" y="5019092"/>
            <a:ext cx="68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DXd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065378" y="5463018"/>
            <a:ext cx="177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Topoisomerase I inhibition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4073841" y="5788463"/>
            <a:ext cx="1043556" cy="0"/>
          </a:xfrm>
          <a:prstGeom prst="straightConnector1">
            <a:avLst/>
          </a:prstGeom>
          <a:ln w="19050">
            <a:solidFill>
              <a:srgbClr val="B7184E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>
            <a:off x="4062720" y="5709089"/>
            <a:ext cx="0" cy="158750"/>
          </a:xfrm>
          <a:prstGeom prst="line">
            <a:avLst/>
          </a:prstGeom>
          <a:ln w="19050">
            <a:solidFill>
              <a:srgbClr val="B7184E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9503416" y="498172"/>
            <a:ext cx="934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50" dirty="0"/>
              <a:t>T-</a:t>
            </a:r>
            <a:r>
              <a:rPr lang="en-GB" sz="1050" dirty="0" err="1"/>
              <a:t>DXd</a:t>
            </a:r>
            <a:r>
              <a:rPr lang="en-GB" sz="1050" dirty="0"/>
              <a:t> </a:t>
            </a:r>
          </a:p>
          <a:p>
            <a:pPr>
              <a:lnSpc>
                <a:spcPts val="1200"/>
              </a:lnSpc>
            </a:pPr>
            <a:r>
              <a:rPr lang="en-GB" sz="1050" dirty="0"/>
              <a:t>T-DM1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0081033" y="485389"/>
            <a:ext cx="1564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GB" sz="1050" dirty="0" err="1"/>
              <a:t>Trastuzumab</a:t>
            </a:r>
            <a:r>
              <a:rPr lang="en-GB" sz="1050" dirty="0"/>
              <a:t> </a:t>
            </a:r>
            <a:r>
              <a:rPr lang="en-GB" sz="1050" dirty="0" err="1"/>
              <a:t>deruxtecan</a:t>
            </a:r>
            <a:endParaRPr lang="en-GB" sz="1050" dirty="0"/>
          </a:p>
          <a:p>
            <a:pPr>
              <a:lnSpc>
                <a:spcPts val="1200"/>
              </a:lnSpc>
            </a:pPr>
            <a:r>
              <a:rPr lang="en-GB" sz="1050" dirty="0"/>
              <a:t>Trastuzumab emtansine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433808" y="422272"/>
            <a:ext cx="2295467" cy="517709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10600150" y="1977100"/>
            <a:ext cx="100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intracellular</a:t>
            </a:r>
            <a:endParaRPr lang="en-GB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43509" y="395752"/>
            <a:ext cx="1409713" cy="34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Trastuzumab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23453" y="781095"/>
            <a:ext cx="14546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Margetuximab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554714" y="413125"/>
            <a:ext cx="1278557" cy="320728"/>
          </a:xfrm>
          <a:prstGeom prst="rect">
            <a:avLst/>
          </a:prstGeom>
          <a:solidFill>
            <a:srgbClr val="F18C9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>
            <a:off x="3554714" y="395299"/>
            <a:ext cx="127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Pertuzumab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5739531" y="410655"/>
            <a:ext cx="1188720" cy="338554"/>
            <a:chOff x="10302240" y="7875805"/>
            <a:chExt cx="1188720" cy="338554"/>
          </a:xfrm>
        </p:grpSpPr>
        <p:sp>
          <p:nvSpPr>
            <p:cNvPr id="131" name="Rectangle 130"/>
            <p:cNvSpPr/>
            <p:nvPr/>
          </p:nvSpPr>
          <p:spPr>
            <a:xfrm>
              <a:off x="10302240" y="7879212"/>
              <a:ext cx="1188720" cy="335147"/>
            </a:xfrm>
            <a:prstGeom prst="rect">
              <a:avLst/>
            </a:prstGeom>
            <a:solidFill>
              <a:srgbClr val="D66EB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302240" y="7875805"/>
              <a:ext cx="11755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T-</a:t>
              </a:r>
              <a:r>
                <a:rPr lang="en-US" sz="1600" b="1" dirty="0" err="1">
                  <a:solidFill>
                    <a:schemeClr val="bg1"/>
                  </a:solidFill>
                </a:rPr>
                <a:t>DXd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902173" y="407681"/>
            <a:ext cx="1268275" cy="338554"/>
            <a:chOff x="10262462" y="8348349"/>
            <a:chExt cx="1268275" cy="338554"/>
          </a:xfrm>
          <a:solidFill>
            <a:srgbClr val="62ADCD"/>
          </a:solidFill>
        </p:grpSpPr>
        <p:sp>
          <p:nvSpPr>
            <p:cNvPr id="132" name="Rectangle 131"/>
            <p:cNvSpPr/>
            <p:nvPr/>
          </p:nvSpPr>
          <p:spPr>
            <a:xfrm>
              <a:off x="10295656" y="8351756"/>
              <a:ext cx="1188720" cy="335147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262462" y="8348349"/>
              <a:ext cx="1268275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T-DM1</a:t>
              </a: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506951" y="5954296"/>
            <a:ext cx="68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DM1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95100" y="6000654"/>
            <a:ext cx="93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cytoplasm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748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ADB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Hm</dc:creator>
  <cp:lastModifiedBy>Blazenka Divkovic-Josic</cp:lastModifiedBy>
  <cp:revision>91</cp:revision>
  <dcterms:created xsi:type="dcterms:W3CDTF">2022-08-17T19:29:54Z</dcterms:created>
  <dcterms:modified xsi:type="dcterms:W3CDTF">2022-09-08T13:58:43Z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2022-09-06T15:24:08Z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a1d92108-7c47-4e60-9b1c-000055cf9b92</vt:lpwstr>
  </property>
  <property fmtid="{D5CDD505-2E9C-101B-9397-08002B2CF9AE}" pid="8" name="MSIP_Label_418c1083-8924-401d-97ae-40f5eed0fcd8_ContentBits">
    <vt:lpwstr>0</vt:lpwstr>
  </property>
</Properties>
</file>