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84E"/>
    <a:srgbClr val="CC0066"/>
    <a:srgbClr val="949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cdrjournal.com/article/view/368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297604" y="6330115"/>
            <a:ext cx="1145771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Adapted from 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Saiki et al., 2020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956" y="919388"/>
            <a:ext cx="729603" cy="5302436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958" y="1017531"/>
            <a:ext cx="1038392" cy="1124781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76" y="1019508"/>
            <a:ext cx="1000382" cy="1124782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473" y="1012887"/>
            <a:ext cx="1178341" cy="1126508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14" y="1011795"/>
            <a:ext cx="1358031" cy="1126509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102" y="3165010"/>
            <a:ext cx="1038392" cy="1152426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12" y="3165010"/>
            <a:ext cx="1009020" cy="1152426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1768515" y="391182"/>
            <a:ext cx="1281595" cy="52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Cell membrane</a:t>
            </a:r>
            <a:endParaRPr lang="en-GB" sz="1600" dirty="0"/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1559543" y="5583172"/>
            <a:ext cx="1004286" cy="29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Extracellular</a:t>
            </a:r>
            <a:endParaRPr lang="en-GB" sz="1200" dirty="0"/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2230253" y="5583172"/>
            <a:ext cx="1004286" cy="29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Intracellular</a:t>
            </a:r>
            <a:endParaRPr lang="en-GB" sz="1200" dirty="0"/>
          </a:p>
        </p:txBody>
      </p:sp>
      <p:sp>
        <p:nvSpPr>
          <p:cNvPr id="145" name="Rectangle 144"/>
          <p:cNvSpPr/>
          <p:nvPr/>
        </p:nvSpPr>
        <p:spPr>
          <a:xfrm>
            <a:off x="3195228" y="2185890"/>
            <a:ext cx="621327" cy="3189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Box 145"/>
          <p:cNvSpPr txBox="1"/>
          <p:nvPr/>
        </p:nvSpPr>
        <p:spPr>
          <a:xfrm>
            <a:off x="3196617" y="2187661"/>
            <a:ext cx="6061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dFdC</a:t>
            </a:r>
            <a:endParaRPr lang="en-GB" sz="1500" dirty="0"/>
          </a:p>
        </p:txBody>
      </p:sp>
      <p:grpSp>
        <p:nvGrpSpPr>
          <p:cNvPr id="150" name="Group 149"/>
          <p:cNvGrpSpPr/>
          <p:nvPr/>
        </p:nvGrpSpPr>
        <p:grpSpPr>
          <a:xfrm>
            <a:off x="8838841" y="532878"/>
            <a:ext cx="451342" cy="1480610"/>
            <a:chOff x="8796670" y="868690"/>
            <a:chExt cx="772310" cy="1557099"/>
          </a:xfrm>
        </p:grpSpPr>
        <p:cxnSp>
          <p:nvCxnSpPr>
            <p:cNvPr id="261" name="Straight Arrow Connector 260"/>
            <p:cNvCxnSpPr/>
            <p:nvPr/>
          </p:nvCxnSpPr>
          <p:spPr>
            <a:xfrm rot="5400000">
              <a:off x="8787328" y="1647240"/>
              <a:ext cx="155709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flipH="1" flipV="1">
              <a:off x="8796670" y="870614"/>
              <a:ext cx="77231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1" name="Straight Arrow Connector 150"/>
          <p:cNvCxnSpPr/>
          <p:nvPr/>
        </p:nvCxnSpPr>
        <p:spPr>
          <a:xfrm>
            <a:off x="1327868" y="4506946"/>
            <a:ext cx="0" cy="3772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cxnSpLocks/>
          </p:cNvCxnSpPr>
          <p:nvPr/>
        </p:nvCxnSpPr>
        <p:spPr>
          <a:xfrm>
            <a:off x="1327868" y="4507406"/>
            <a:ext cx="1722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>
            <a:off x="5510233" y="4431908"/>
            <a:ext cx="410856" cy="190423"/>
            <a:chOff x="5239956" y="4652950"/>
            <a:chExt cx="441967" cy="132922"/>
          </a:xfrm>
        </p:grpSpPr>
        <p:cxnSp>
          <p:nvCxnSpPr>
            <p:cNvPr id="259" name="Straight Arrow Connector 258"/>
            <p:cNvCxnSpPr/>
            <p:nvPr/>
          </p:nvCxnSpPr>
          <p:spPr>
            <a:xfrm>
              <a:off x="5239956" y="4717615"/>
              <a:ext cx="436889" cy="0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>
              <a:off x="5681923" y="4652950"/>
              <a:ext cx="0" cy="132922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Rectangle 155"/>
          <p:cNvSpPr/>
          <p:nvPr/>
        </p:nvSpPr>
        <p:spPr>
          <a:xfrm>
            <a:off x="730711" y="1448234"/>
            <a:ext cx="1227213" cy="502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TextBox 156"/>
          <p:cNvSpPr txBox="1"/>
          <p:nvPr/>
        </p:nvSpPr>
        <p:spPr>
          <a:xfrm>
            <a:off x="700379" y="1475042"/>
            <a:ext cx="128996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500" b="1" dirty="0"/>
              <a:t>Gemcitabine/</a:t>
            </a:r>
            <a:r>
              <a:rPr lang="en-US" sz="1500" b="1" dirty="0" err="1"/>
              <a:t>dFdC</a:t>
            </a:r>
            <a:endParaRPr lang="en-GB" sz="1500" b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8718937" y="2132079"/>
            <a:ext cx="113886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B7184E"/>
                </a:solidFill>
              </a:rPr>
              <a:t>DNA</a:t>
            </a:r>
          </a:p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B7184E"/>
                </a:solidFill>
              </a:rPr>
              <a:t>synthesis</a:t>
            </a:r>
            <a:endParaRPr lang="en-GB" sz="1600" b="1" dirty="0">
              <a:solidFill>
                <a:srgbClr val="B7184E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669000" y="3199319"/>
            <a:ext cx="97420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B7184E"/>
                </a:solidFill>
              </a:rPr>
              <a:t>RNA</a:t>
            </a:r>
          </a:p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B7184E"/>
                </a:solidFill>
              </a:rPr>
              <a:t>synthesis</a:t>
            </a:r>
            <a:endParaRPr lang="en-GB" sz="1600" b="1" dirty="0">
              <a:solidFill>
                <a:srgbClr val="B7184E"/>
              </a:solidFill>
            </a:endParaRPr>
          </a:p>
        </p:txBody>
      </p:sp>
      <p:grpSp>
        <p:nvGrpSpPr>
          <p:cNvPr id="167" name="Group 166"/>
          <p:cNvGrpSpPr/>
          <p:nvPr/>
        </p:nvGrpSpPr>
        <p:grpSpPr>
          <a:xfrm rot="5400000" flipV="1">
            <a:off x="2020628" y="1339452"/>
            <a:ext cx="328494" cy="1693792"/>
            <a:chOff x="3388360" y="2909772"/>
            <a:chExt cx="908148" cy="392323"/>
          </a:xfrm>
        </p:grpSpPr>
        <p:cxnSp>
          <p:nvCxnSpPr>
            <p:cNvPr id="257" name="Straight Arrow Connector 256"/>
            <p:cNvCxnSpPr/>
            <p:nvPr/>
          </p:nvCxnSpPr>
          <p:spPr>
            <a:xfrm rot="5400000">
              <a:off x="4095334" y="3105934"/>
              <a:ext cx="39232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flipH="1" flipV="1">
              <a:off x="3388360" y="2909772"/>
              <a:ext cx="908148" cy="4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Rectangle 167"/>
          <p:cNvSpPr/>
          <p:nvPr/>
        </p:nvSpPr>
        <p:spPr>
          <a:xfrm>
            <a:off x="4606256" y="2185891"/>
            <a:ext cx="779495" cy="31695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TextBox 168"/>
          <p:cNvSpPr txBox="1"/>
          <p:nvPr/>
        </p:nvSpPr>
        <p:spPr>
          <a:xfrm>
            <a:off x="4552331" y="2176379"/>
            <a:ext cx="880598" cy="32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dFdCMP</a:t>
            </a:r>
            <a:endParaRPr lang="en-GB" sz="1500" dirty="0"/>
          </a:p>
        </p:txBody>
      </p:sp>
      <p:sp>
        <p:nvSpPr>
          <p:cNvPr id="170" name="Rectangle 169"/>
          <p:cNvSpPr/>
          <p:nvPr/>
        </p:nvSpPr>
        <p:spPr>
          <a:xfrm>
            <a:off x="6152419" y="2185892"/>
            <a:ext cx="758542" cy="316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TextBox 173"/>
          <p:cNvSpPr txBox="1"/>
          <p:nvPr/>
        </p:nvSpPr>
        <p:spPr>
          <a:xfrm>
            <a:off x="6103533" y="2180920"/>
            <a:ext cx="8737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dFdCDP</a:t>
            </a:r>
            <a:endParaRPr lang="en-GB" sz="1500" dirty="0"/>
          </a:p>
        </p:txBody>
      </p:sp>
      <p:sp>
        <p:nvSpPr>
          <p:cNvPr id="175" name="Rectangle 174"/>
          <p:cNvSpPr/>
          <p:nvPr/>
        </p:nvSpPr>
        <p:spPr>
          <a:xfrm>
            <a:off x="7717327" y="2185890"/>
            <a:ext cx="715999" cy="31695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TextBox 175"/>
          <p:cNvSpPr txBox="1"/>
          <p:nvPr/>
        </p:nvSpPr>
        <p:spPr>
          <a:xfrm>
            <a:off x="7651883" y="2180919"/>
            <a:ext cx="841396" cy="32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dFdCTP</a:t>
            </a:r>
            <a:endParaRPr lang="en-GB" sz="1500" dirty="0"/>
          </a:p>
        </p:txBody>
      </p:sp>
      <p:sp>
        <p:nvSpPr>
          <p:cNvPr id="179" name="Rectangle 178"/>
          <p:cNvSpPr/>
          <p:nvPr/>
        </p:nvSpPr>
        <p:spPr>
          <a:xfrm>
            <a:off x="3193665" y="4369041"/>
            <a:ext cx="621327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TextBox 179"/>
          <p:cNvSpPr txBox="1"/>
          <p:nvPr/>
        </p:nvSpPr>
        <p:spPr>
          <a:xfrm>
            <a:off x="3181753" y="4357329"/>
            <a:ext cx="6449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dFdU</a:t>
            </a:r>
            <a:endParaRPr lang="en-GB" sz="1500" dirty="0"/>
          </a:p>
        </p:txBody>
      </p:sp>
      <p:sp>
        <p:nvSpPr>
          <p:cNvPr id="181" name="Rectangle 180"/>
          <p:cNvSpPr/>
          <p:nvPr/>
        </p:nvSpPr>
        <p:spPr>
          <a:xfrm>
            <a:off x="5994488" y="3943081"/>
            <a:ext cx="621327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TextBox 181"/>
          <p:cNvSpPr txBox="1"/>
          <p:nvPr/>
        </p:nvSpPr>
        <p:spPr>
          <a:xfrm>
            <a:off x="5970627" y="3938109"/>
            <a:ext cx="672011" cy="32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dTMP</a:t>
            </a:r>
            <a:endParaRPr lang="en-GB" sz="1500" dirty="0"/>
          </a:p>
        </p:txBody>
      </p:sp>
      <p:sp>
        <p:nvSpPr>
          <p:cNvPr id="183" name="Rectangle 182"/>
          <p:cNvSpPr/>
          <p:nvPr/>
        </p:nvSpPr>
        <p:spPr>
          <a:xfrm>
            <a:off x="7154056" y="3947137"/>
            <a:ext cx="550665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TextBox 183"/>
          <p:cNvSpPr txBox="1"/>
          <p:nvPr/>
        </p:nvSpPr>
        <p:spPr>
          <a:xfrm>
            <a:off x="7108517" y="3942165"/>
            <a:ext cx="6733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dTDP</a:t>
            </a:r>
            <a:endParaRPr lang="en-GB" sz="1500" dirty="0"/>
          </a:p>
        </p:txBody>
      </p:sp>
      <p:sp>
        <p:nvSpPr>
          <p:cNvPr id="185" name="Rectangle 184"/>
          <p:cNvSpPr/>
          <p:nvPr/>
        </p:nvSpPr>
        <p:spPr>
          <a:xfrm>
            <a:off x="8256924" y="3945632"/>
            <a:ext cx="550120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TextBox 186"/>
          <p:cNvSpPr txBox="1"/>
          <p:nvPr/>
        </p:nvSpPr>
        <p:spPr>
          <a:xfrm>
            <a:off x="8226759" y="3929688"/>
            <a:ext cx="6062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dTTP</a:t>
            </a:r>
            <a:endParaRPr lang="en-GB" sz="1500" dirty="0"/>
          </a:p>
        </p:txBody>
      </p:sp>
      <p:sp>
        <p:nvSpPr>
          <p:cNvPr id="189" name="Rectangle 188"/>
          <p:cNvSpPr/>
          <p:nvPr/>
        </p:nvSpPr>
        <p:spPr>
          <a:xfrm>
            <a:off x="5988555" y="4743357"/>
            <a:ext cx="621327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TextBox 190"/>
          <p:cNvSpPr txBox="1"/>
          <p:nvPr/>
        </p:nvSpPr>
        <p:spPr>
          <a:xfrm>
            <a:off x="5877606" y="4738386"/>
            <a:ext cx="8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dUMP</a:t>
            </a:r>
            <a:endParaRPr lang="en-GB" sz="1500" dirty="0"/>
          </a:p>
        </p:txBody>
      </p:sp>
      <p:sp>
        <p:nvSpPr>
          <p:cNvPr id="194" name="Rectangle 193"/>
          <p:cNvSpPr/>
          <p:nvPr/>
        </p:nvSpPr>
        <p:spPr>
          <a:xfrm>
            <a:off x="4614920" y="4369041"/>
            <a:ext cx="806988" cy="2814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TextBox 194"/>
          <p:cNvSpPr txBox="1"/>
          <p:nvPr/>
        </p:nvSpPr>
        <p:spPr>
          <a:xfrm>
            <a:off x="4525223" y="4348197"/>
            <a:ext cx="9858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dFdUMP</a:t>
            </a:r>
            <a:endParaRPr lang="en-GB" sz="1500" dirty="0"/>
          </a:p>
        </p:txBody>
      </p:sp>
      <p:sp>
        <p:nvSpPr>
          <p:cNvPr id="196" name="Rectangle 195"/>
          <p:cNvSpPr/>
          <p:nvPr/>
        </p:nvSpPr>
        <p:spPr>
          <a:xfrm>
            <a:off x="5553198" y="380325"/>
            <a:ext cx="621327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TextBox 196"/>
          <p:cNvSpPr txBox="1"/>
          <p:nvPr/>
        </p:nvSpPr>
        <p:spPr>
          <a:xfrm>
            <a:off x="5559670" y="375352"/>
            <a:ext cx="604745" cy="32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CDP</a:t>
            </a:r>
            <a:endParaRPr lang="en-GB" sz="1500" dirty="0"/>
          </a:p>
        </p:txBody>
      </p:sp>
      <p:sp>
        <p:nvSpPr>
          <p:cNvPr id="198" name="Rectangle 197"/>
          <p:cNvSpPr/>
          <p:nvPr/>
        </p:nvSpPr>
        <p:spPr>
          <a:xfrm>
            <a:off x="7010248" y="381655"/>
            <a:ext cx="621327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TextBox 198"/>
          <p:cNvSpPr txBox="1"/>
          <p:nvPr/>
        </p:nvSpPr>
        <p:spPr>
          <a:xfrm>
            <a:off x="6960891" y="376683"/>
            <a:ext cx="7141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dCDP</a:t>
            </a:r>
            <a:endParaRPr lang="en-GB" sz="1500" dirty="0"/>
          </a:p>
        </p:txBody>
      </p:sp>
      <p:sp>
        <p:nvSpPr>
          <p:cNvPr id="200" name="Rectangle 199"/>
          <p:cNvSpPr/>
          <p:nvPr/>
        </p:nvSpPr>
        <p:spPr>
          <a:xfrm>
            <a:off x="8124482" y="376887"/>
            <a:ext cx="621327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TextBox 200"/>
          <p:cNvSpPr txBox="1"/>
          <p:nvPr/>
        </p:nvSpPr>
        <p:spPr>
          <a:xfrm>
            <a:off x="8130954" y="371914"/>
            <a:ext cx="604745" cy="32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dCTP</a:t>
            </a:r>
            <a:endParaRPr lang="en-GB" sz="1500" dirty="0"/>
          </a:p>
        </p:txBody>
      </p:sp>
      <p:sp>
        <p:nvSpPr>
          <p:cNvPr id="202" name="Rectangle 201"/>
          <p:cNvSpPr/>
          <p:nvPr/>
        </p:nvSpPr>
        <p:spPr>
          <a:xfrm>
            <a:off x="1022172" y="5022611"/>
            <a:ext cx="621327" cy="2987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49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TextBox 203"/>
          <p:cNvSpPr txBox="1"/>
          <p:nvPr/>
        </p:nvSpPr>
        <p:spPr>
          <a:xfrm>
            <a:off x="1017122" y="5017640"/>
            <a:ext cx="6380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/>
              <a:t>dFdU</a:t>
            </a:r>
            <a:endParaRPr lang="en-GB" sz="1500" dirty="0"/>
          </a:p>
        </p:txBody>
      </p:sp>
      <p:cxnSp>
        <p:nvCxnSpPr>
          <p:cNvPr id="205" name="Straight Arrow Connector 204"/>
          <p:cNvCxnSpPr/>
          <p:nvPr/>
        </p:nvCxnSpPr>
        <p:spPr>
          <a:xfrm>
            <a:off x="6708859" y="4099071"/>
            <a:ext cx="33795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" name="Group 205"/>
          <p:cNvGrpSpPr/>
          <p:nvPr/>
        </p:nvGrpSpPr>
        <p:grpSpPr>
          <a:xfrm>
            <a:off x="3941513" y="2293302"/>
            <a:ext cx="557618" cy="124343"/>
            <a:chOff x="-867196" y="4066957"/>
            <a:chExt cx="586424" cy="130767"/>
          </a:xfrm>
        </p:grpSpPr>
        <p:cxnSp>
          <p:nvCxnSpPr>
            <p:cNvPr id="255" name="Straight Arrow Connector 254"/>
            <p:cNvCxnSpPr/>
            <p:nvPr/>
          </p:nvCxnSpPr>
          <p:spPr>
            <a:xfrm>
              <a:off x="-862708" y="4066957"/>
              <a:ext cx="5819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/>
            <p:nvPr/>
          </p:nvCxnSpPr>
          <p:spPr>
            <a:xfrm flipH="1">
              <a:off x="-867196" y="4197724"/>
              <a:ext cx="5627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5491485" y="2286323"/>
            <a:ext cx="557618" cy="124343"/>
            <a:chOff x="-867196" y="4066957"/>
            <a:chExt cx="586424" cy="130767"/>
          </a:xfrm>
        </p:grpSpPr>
        <p:cxnSp>
          <p:nvCxnSpPr>
            <p:cNvPr id="253" name="Straight Arrow Connector 252"/>
            <p:cNvCxnSpPr/>
            <p:nvPr/>
          </p:nvCxnSpPr>
          <p:spPr>
            <a:xfrm>
              <a:off x="-862708" y="4066957"/>
              <a:ext cx="5819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/>
            <p:nvPr/>
          </p:nvCxnSpPr>
          <p:spPr>
            <a:xfrm flipH="1">
              <a:off x="-867196" y="4197724"/>
              <a:ext cx="5627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/>
        </p:nvGrpSpPr>
        <p:grpSpPr>
          <a:xfrm>
            <a:off x="7038910" y="2286449"/>
            <a:ext cx="557618" cy="124343"/>
            <a:chOff x="-867196" y="4066957"/>
            <a:chExt cx="586424" cy="130767"/>
          </a:xfrm>
        </p:grpSpPr>
        <p:cxnSp>
          <p:nvCxnSpPr>
            <p:cNvPr id="251" name="Straight Arrow Connector 250"/>
            <p:cNvCxnSpPr/>
            <p:nvPr/>
          </p:nvCxnSpPr>
          <p:spPr>
            <a:xfrm>
              <a:off x="-862708" y="4066957"/>
              <a:ext cx="5819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/>
            <p:nvPr/>
          </p:nvCxnSpPr>
          <p:spPr>
            <a:xfrm flipH="1">
              <a:off x="-867196" y="4197724"/>
              <a:ext cx="5627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9" name="TextBox 208"/>
          <p:cNvSpPr txBox="1"/>
          <p:nvPr/>
        </p:nvSpPr>
        <p:spPr>
          <a:xfrm>
            <a:off x="3947973" y="1820952"/>
            <a:ext cx="604359" cy="35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DCK</a:t>
            </a:r>
            <a:endParaRPr lang="en-GB" sz="1600" dirty="0"/>
          </a:p>
        </p:txBody>
      </p:sp>
      <p:sp>
        <p:nvSpPr>
          <p:cNvPr id="210" name="TextBox 209"/>
          <p:cNvSpPr txBox="1"/>
          <p:nvPr/>
        </p:nvSpPr>
        <p:spPr>
          <a:xfrm>
            <a:off x="5433384" y="1821173"/>
            <a:ext cx="819685" cy="35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NMPK</a:t>
            </a:r>
            <a:endParaRPr lang="en-GB" sz="1600" dirty="0"/>
          </a:p>
        </p:txBody>
      </p:sp>
      <p:sp>
        <p:nvSpPr>
          <p:cNvPr id="211" name="TextBox 210"/>
          <p:cNvSpPr txBox="1"/>
          <p:nvPr/>
        </p:nvSpPr>
        <p:spPr>
          <a:xfrm>
            <a:off x="6939091" y="1814590"/>
            <a:ext cx="712625" cy="32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NDPK</a:t>
            </a:r>
            <a:endParaRPr lang="en-GB" sz="1600" dirty="0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3496393" y="2629315"/>
            <a:ext cx="0" cy="77554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/>
          <p:cNvGrpSpPr/>
          <p:nvPr/>
        </p:nvGrpSpPr>
        <p:grpSpPr>
          <a:xfrm>
            <a:off x="3934946" y="4456118"/>
            <a:ext cx="557618" cy="124343"/>
            <a:chOff x="-867196" y="4066957"/>
            <a:chExt cx="586424" cy="130767"/>
          </a:xfrm>
        </p:grpSpPr>
        <p:cxnSp>
          <p:nvCxnSpPr>
            <p:cNvPr id="249" name="Straight Arrow Connector 248"/>
            <p:cNvCxnSpPr/>
            <p:nvPr/>
          </p:nvCxnSpPr>
          <p:spPr>
            <a:xfrm>
              <a:off x="-862708" y="4066957"/>
              <a:ext cx="5819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/>
            <p:nvPr/>
          </p:nvCxnSpPr>
          <p:spPr>
            <a:xfrm flipH="1">
              <a:off x="-867196" y="4197724"/>
              <a:ext cx="5627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TextBox 213"/>
          <p:cNvSpPr txBox="1"/>
          <p:nvPr/>
        </p:nvSpPr>
        <p:spPr>
          <a:xfrm>
            <a:off x="2944626" y="2841848"/>
            <a:ext cx="5719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/>
              <a:t>CDA</a:t>
            </a:r>
            <a:endParaRPr lang="en-GB" sz="1300" dirty="0"/>
          </a:p>
        </p:txBody>
      </p:sp>
      <p:cxnSp>
        <p:nvCxnSpPr>
          <p:cNvPr id="215" name="Straight Arrow Connector 214"/>
          <p:cNvCxnSpPr/>
          <p:nvPr/>
        </p:nvCxnSpPr>
        <p:spPr>
          <a:xfrm>
            <a:off x="4992630" y="2620818"/>
            <a:ext cx="0" cy="77554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4100897" y="2762340"/>
            <a:ext cx="925253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300" dirty="0" err="1"/>
              <a:t>dCMPF</a:t>
            </a:r>
            <a:endParaRPr lang="en-US" sz="1300" dirty="0"/>
          </a:p>
          <a:p>
            <a:pPr algn="ctr">
              <a:lnSpc>
                <a:spcPts val="1400"/>
              </a:lnSpc>
            </a:pPr>
            <a:r>
              <a:rPr lang="en-US" sz="1300" dirty="0"/>
              <a:t>deaminase</a:t>
            </a:r>
            <a:endParaRPr lang="en-GB" sz="13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138964" y="2612538"/>
            <a:ext cx="2868137" cy="431968"/>
            <a:chOff x="4790619" y="2656082"/>
            <a:chExt cx="2868137" cy="431968"/>
          </a:xfrm>
        </p:grpSpPr>
        <p:grpSp>
          <p:nvGrpSpPr>
            <p:cNvPr id="11" name="Group 10"/>
            <p:cNvGrpSpPr/>
            <p:nvPr/>
          </p:nvGrpSpPr>
          <p:grpSpPr>
            <a:xfrm>
              <a:off x="4790619" y="2887872"/>
              <a:ext cx="2868137" cy="200178"/>
              <a:chOff x="4790619" y="2887872"/>
              <a:chExt cx="2868137" cy="200178"/>
            </a:xfrm>
          </p:grpSpPr>
          <p:cxnSp>
            <p:nvCxnSpPr>
              <p:cNvPr id="155" name="Straight Connector 154"/>
              <p:cNvCxnSpPr/>
              <p:nvPr/>
            </p:nvCxnSpPr>
            <p:spPr>
              <a:xfrm flipV="1">
                <a:off x="4790619" y="2887872"/>
                <a:ext cx="0" cy="200178"/>
              </a:xfrm>
              <a:prstGeom prst="line">
                <a:avLst/>
              </a:prstGeom>
              <a:ln w="19050">
                <a:solidFill>
                  <a:srgbClr val="B7184E"/>
                </a:solidFill>
                <a:headEnd type="non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Arrow Connector 223"/>
              <p:cNvCxnSpPr/>
              <p:nvPr/>
            </p:nvCxnSpPr>
            <p:spPr>
              <a:xfrm flipH="1">
                <a:off x="4790619" y="2987961"/>
                <a:ext cx="2868137" cy="0"/>
              </a:xfrm>
              <a:prstGeom prst="straightConnector1">
                <a:avLst/>
              </a:prstGeom>
              <a:ln w="19050">
                <a:solidFill>
                  <a:srgbClr val="B7184E"/>
                </a:solidFill>
                <a:headEnd type="non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5" name="Straight Connector 224"/>
            <p:cNvCxnSpPr/>
            <p:nvPr/>
          </p:nvCxnSpPr>
          <p:spPr>
            <a:xfrm flipV="1">
              <a:off x="7658755" y="2656082"/>
              <a:ext cx="0" cy="331880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8055282" y="2611591"/>
            <a:ext cx="201642" cy="493689"/>
            <a:chOff x="7706937" y="2655135"/>
            <a:chExt cx="201642" cy="493689"/>
          </a:xfrm>
        </p:grpSpPr>
        <p:cxnSp>
          <p:nvCxnSpPr>
            <p:cNvPr id="247" name="Straight Arrow Connector 246"/>
            <p:cNvCxnSpPr/>
            <p:nvPr/>
          </p:nvCxnSpPr>
          <p:spPr>
            <a:xfrm flipH="1">
              <a:off x="7807757" y="2655135"/>
              <a:ext cx="2212" cy="493689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flipH="1">
              <a:off x="7706937" y="3148824"/>
              <a:ext cx="201642" cy="0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Straight Arrow Connector 228"/>
          <p:cNvCxnSpPr/>
          <p:nvPr/>
        </p:nvCxnSpPr>
        <p:spPr>
          <a:xfrm>
            <a:off x="7820359" y="4097271"/>
            <a:ext cx="33795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Group 229"/>
          <p:cNvGrpSpPr/>
          <p:nvPr/>
        </p:nvGrpSpPr>
        <p:grpSpPr>
          <a:xfrm>
            <a:off x="8514594" y="2249729"/>
            <a:ext cx="288779" cy="200522"/>
            <a:chOff x="8571992" y="2717137"/>
            <a:chExt cx="303697" cy="126349"/>
          </a:xfrm>
        </p:grpSpPr>
        <p:cxnSp>
          <p:nvCxnSpPr>
            <p:cNvPr id="245" name="Straight Arrow Connector 244"/>
            <p:cNvCxnSpPr/>
            <p:nvPr/>
          </p:nvCxnSpPr>
          <p:spPr>
            <a:xfrm>
              <a:off x="8571992" y="2780312"/>
              <a:ext cx="303697" cy="0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8875689" y="2717137"/>
              <a:ext cx="0" cy="126349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1" name="Straight Arrow Connector 230"/>
          <p:cNvCxnSpPr/>
          <p:nvPr/>
        </p:nvCxnSpPr>
        <p:spPr>
          <a:xfrm>
            <a:off x="6275224" y="532877"/>
            <a:ext cx="63573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>
            <a:off x="7717327" y="542482"/>
            <a:ext cx="33795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3" name="Group 232"/>
          <p:cNvGrpSpPr/>
          <p:nvPr/>
        </p:nvGrpSpPr>
        <p:grpSpPr>
          <a:xfrm>
            <a:off x="6469518" y="693430"/>
            <a:ext cx="194276" cy="482692"/>
            <a:chOff x="6335310" y="1063099"/>
            <a:chExt cx="126349" cy="517608"/>
          </a:xfrm>
        </p:grpSpPr>
        <p:cxnSp>
          <p:nvCxnSpPr>
            <p:cNvPr id="243" name="Straight Arrow Connector 242"/>
            <p:cNvCxnSpPr/>
            <p:nvPr/>
          </p:nvCxnSpPr>
          <p:spPr>
            <a:xfrm flipV="1">
              <a:off x="6398485" y="1063099"/>
              <a:ext cx="0" cy="517608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16200000">
              <a:off x="6398485" y="999924"/>
              <a:ext cx="0" cy="126349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4" name="TextBox 233"/>
          <p:cNvSpPr txBox="1"/>
          <p:nvPr/>
        </p:nvSpPr>
        <p:spPr>
          <a:xfrm>
            <a:off x="6301643" y="244150"/>
            <a:ext cx="515179" cy="29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RR</a:t>
            </a:r>
            <a:endParaRPr lang="en-GB" sz="1400" dirty="0"/>
          </a:p>
        </p:txBody>
      </p:sp>
      <p:grpSp>
        <p:nvGrpSpPr>
          <p:cNvPr id="235" name="Group 234"/>
          <p:cNvGrpSpPr/>
          <p:nvPr/>
        </p:nvGrpSpPr>
        <p:grpSpPr>
          <a:xfrm flipV="1">
            <a:off x="8907522" y="2644862"/>
            <a:ext cx="371881" cy="1454208"/>
            <a:chOff x="8796670" y="868690"/>
            <a:chExt cx="772310" cy="1557099"/>
          </a:xfrm>
        </p:grpSpPr>
        <p:cxnSp>
          <p:nvCxnSpPr>
            <p:cNvPr id="241" name="Straight Arrow Connector 240"/>
            <p:cNvCxnSpPr/>
            <p:nvPr/>
          </p:nvCxnSpPr>
          <p:spPr>
            <a:xfrm rot="5400000">
              <a:off x="8787328" y="1647240"/>
              <a:ext cx="155709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flipH="1" flipV="1">
              <a:off x="8796670" y="870614"/>
              <a:ext cx="77231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TextBox 235"/>
          <p:cNvSpPr txBox="1"/>
          <p:nvPr/>
        </p:nvSpPr>
        <p:spPr>
          <a:xfrm>
            <a:off x="5918969" y="4366742"/>
            <a:ext cx="336313" cy="292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TS</a:t>
            </a:r>
            <a:endParaRPr lang="en-GB" sz="1400" dirty="0"/>
          </a:p>
        </p:txBody>
      </p:sp>
      <p:cxnSp>
        <p:nvCxnSpPr>
          <p:cNvPr id="240" name="Straight Arrow Connector 239"/>
          <p:cNvCxnSpPr/>
          <p:nvPr/>
        </p:nvCxnSpPr>
        <p:spPr>
          <a:xfrm flipV="1">
            <a:off x="6301643" y="4310888"/>
            <a:ext cx="0" cy="35489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616794" y="5288646"/>
            <a:ext cx="8291727" cy="1275082"/>
            <a:chOff x="3345180" y="5272044"/>
            <a:chExt cx="8291727" cy="1275082"/>
          </a:xfrm>
        </p:grpSpPr>
        <p:sp>
          <p:nvSpPr>
            <p:cNvPr id="123" name="TextBox 122"/>
            <p:cNvSpPr txBox="1"/>
            <p:nvPr/>
          </p:nvSpPr>
          <p:spPr>
            <a:xfrm>
              <a:off x="3457587" y="5360644"/>
              <a:ext cx="934973" cy="1079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50" dirty="0"/>
                <a:t>DCK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NMPK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NDPK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CDA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hNTs</a:t>
              </a:r>
              <a:endParaRPr lang="en-GB" sz="1050" dirty="0"/>
            </a:p>
            <a:p>
              <a:pPr>
                <a:lnSpc>
                  <a:spcPts val="1100"/>
                </a:lnSpc>
              </a:pPr>
              <a:r>
                <a:rPr lang="en-GB" sz="1050" dirty="0"/>
                <a:t>RR</a:t>
              </a:r>
            </a:p>
            <a:p>
              <a:pPr>
                <a:lnSpc>
                  <a:spcPts val="1100"/>
                </a:lnSpc>
              </a:pPr>
              <a:r>
                <a:rPr lang="en-US" sz="1050" dirty="0" err="1"/>
                <a:t>dUMP</a:t>
              </a:r>
              <a:endParaRPr lang="en-US" sz="105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011193" y="5360643"/>
              <a:ext cx="2030417" cy="1079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50" dirty="0"/>
                <a:t>Deoxycytidine kinase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Nucleotidmonophosphatkinase</a:t>
              </a:r>
              <a:endParaRPr lang="en-GB" sz="1050" dirty="0"/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Nucleotiddiphosphatkinase</a:t>
              </a:r>
              <a:endParaRPr lang="en-GB" sz="1050" dirty="0"/>
            </a:p>
            <a:p>
              <a:pPr>
                <a:lnSpc>
                  <a:spcPts val="1100"/>
                </a:lnSpc>
              </a:pPr>
              <a:r>
                <a:rPr lang="en-GB" sz="1050" dirty="0"/>
                <a:t>Cytidine deaminase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Nucleoside transporters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Ribonucleotide reductase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Deoxyuridine</a:t>
              </a:r>
              <a:r>
                <a:rPr lang="en-GB" sz="1050" dirty="0"/>
                <a:t> monophosphate</a:t>
              </a: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3345180" y="5272044"/>
              <a:ext cx="8244840" cy="1275082"/>
            </a:xfrm>
            <a:prstGeom prst="rect">
              <a:avLst/>
            </a:prstGeom>
            <a:noFill/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6176432" y="5365314"/>
              <a:ext cx="934973" cy="1079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50" dirty="0"/>
                <a:t>dTMP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dTDP</a:t>
              </a:r>
              <a:r>
                <a:rPr lang="en-GB" sz="1050" dirty="0"/>
                <a:t>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dTTP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dCDP</a:t>
              </a:r>
              <a:r>
                <a:rPr lang="en-GB" sz="1050" dirty="0"/>
                <a:t>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dCTP</a:t>
              </a:r>
              <a:endParaRPr lang="en-GB" sz="1050" dirty="0"/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dCMP</a:t>
              </a:r>
              <a:endParaRPr lang="en-GB" sz="1050" dirty="0"/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dFdU</a:t>
              </a:r>
              <a:endParaRPr lang="en-GB" sz="1050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6727286" y="5360643"/>
              <a:ext cx="2108126" cy="1079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50" dirty="0" err="1"/>
                <a:t>Deoxythymidine</a:t>
              </a:r>
              <a:r>
                <a:rPr lang="en-GB" sz="1050" dirty="0"/>
                <a:t> monophosphate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Deoxythymidine</a:t>
              </a:r>
              <a:r>
                <a:rPr lang="en-GB" sz="1050" dirty="0"/>
                <a:t> diphosphate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Deoxythymidine</a:t>
              </a:r>
              <a:r>
                <a:rPr lang="en-GB" sz="1050" dirty="0"/>
                <a:t> triphosphate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Deoxycytidine diphosphate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Deoxycytidine triphosphate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Deoxycytidine monophosphate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2’,2’-Difluorodeoxyuridine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9032451" y="5368433"/>
              <a:ext cx="934973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50" dirty="0" err="1"/>
                <a:t>dFdC</a:t>
              </a:r>
              <a:endParaRPr lang="en-GB" sz="1050" dirty="0"/>
            </a:p>
            <a:p>
              <a:pPr>
                <a:lnSpc>
                  <a:spcPts val="1100"/>
                </a:lnSpc>
              </a:pPr>
              <a:r>
                <a:rPr lang="en-GB" sz="1050" dirty="0"/>
                <a:t>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dFdCMP</a:t>
              </a:r>
              <a:r>
                <a:rPr lang="en-GB" sz="1050" dirty="0"/>
                <a:t>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dFdCDP</a:t>
              </a:r>
              <a:r>
                <a:rPr lang="en-GB" sz="1050" dirty="0"/>
                <a:t>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dFdCTP</a:t>
              </a:r>
              <a:r>
                <a:rPr lang="en-GB" sz="1050" dirty="0"/>
                <a:t> </a:t>
              </a:r>
            </a:p>
            <a:p>
              <a:pPr>
                <a:lnSpc>
                  <a:spcPts val="1100"/>
                </a:lnSpc>
              </a:pPr>
              <a:r>
                <a:rPr lang="en-GB" sz="1050" dirty="0" err="1"/>
                <a:t>dFdUMP</a:t>
              </a:r>
              <a:endParaRPr lang="en-GB" sz="1050" dirty="0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9704054" y="5360861"/>
              <a:ext cx="1932853" cy="1079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50" dirty="0" err="1"/>
                <a:t>Difluorodeoxycytidine</a:t>
              </a:r>
              <a:r>
                <a:rPr lang="en-GB" sz="1050" dirty="0"/>
                <a:t>/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Gemcitabine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Gemcitabine monophosphate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Gemcitabine diphosphate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Gemcitabine triphosphate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2’ 2’-Difluorodeoxyuridine</a:t>
              </a:r>
            </a:p>
            <a:p>
              <a:pPr>
                <a:lnSpc>
                  <a:spcPts val="1100"/>
                </a:lnSpc>
              </a:pPr>
              <a:r>
                <a:rPr lang="en-GB" sz="1050" dirty="0"/>
                <a:t>monophosphate</a:t>
              </a:r>
            </a:p>
          </p:txBody>
        </p:sp>
      </p:grpSp>
      <p:sp>
        <p:nvSpPr>
          <p:cNvPr id="107" name="TextBox 138">
            <a:extLst>
              <a:ext uri="{FF2B5EF4-FFF2-40B4-BE49-F238E27FC236}">
                <a16:creationId xmlns:a16="http://schemas.microsoft.com/office/drawing/2014/main" id="{47C9DAB4-A6BC-4D95-AA79-365B7E8FB3B3}"/>
              </a:ext>
            </a:extLst>
          </p:cNvPr>
          <p:cNvSpPr txBox="1"/>
          <p:nvPr/>
        </p:nvSpPr>
        <p:spPr>
          <a:xfrm>
            <a:off x="1631405" y="2651834"/>
            <a:ext cx="624142" cy="30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 err="1"/>
              <a:t>hNTs</a:t>
            </a:r>
            <a:endParaRPr lang="en-GB" sz="16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4D48A8B-6323-4858-AEBE-AC4B0E69197A}"/>
              </a:ext>
            </a:extLst>
          </p:cNvPr>
          <p:cNvSpPr txBox="1"/>
          <p:nvPr/>
        </p:nvSpPr>
        <p:spPr>
          <a:xfrm>
            <a:off x="10741751" y="6518130"/>
            <a:ext cx="15288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AT-UNB-0472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367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Blazenka Divkovic-Josic</cp:lastModifiedBy>
  <cp:revision>73</cp:revision>
  <dcterms:created xsi:type="dcterms:W3CDTF">2022-08-17T19:29:54Z</dcterms:created>
  <dcterms:modified xsi:type="dcterms:W3CDTF">2022-09-08T13:58:12Z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2022-09-05T13:02:18Z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dd73f228-3934-4424-a08e-000081838b73</vt:lpwstr>
  </property>
  <property fmtid="{D5CDD505-2E9C-101B-9397-08002B2CF9AE}" pid="8" name="MSIP_Label_418c1083-8924-401d-97ae-40f5eed0fcd8_ContentBits">
    <vt:lpwstr>0</vt:lpwstr>
  </property>
</Properties>
</file>