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949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www.futuremedicine.com/doi/10.2217/fon.10.186?url_ver=Z39.88-2003&amp;rfr_id=ori:rid:crossref.org&amp;rfr_dat=cr_pub++0pubmed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Box 118"/>
          <p:cNvSpPr txBox="1"/>
          <p:nvPr/>
        </p:nvSpPr>
        <p:spPr>
          <a:xfrm>
            <a:off x="6769786" y="2127357"/>
            <a:ext cx="2026332" cy="55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Tubulin</a:t>
            </a:r>
          </a:p>
          <a:p>
            <a:pPr algn="ctr">
              <a:lnSpc>
                <a:spcPts val="1800"/>
              </a:lnSpc>
            </a:pPr>
            <a:r>
              <a:rPr lang="en-US" b="1" dirty="0" err="1"/>
              <a:t>depolymerization</a:t>
            </a:r>
            <a:endParaRPr lang="en-GB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4260135" y="1245335"/>
            <a:ext cx="2509651" cy="50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Nonproductive tubulin aggregate formation</a:t>
            </a:r>
            <a:endParaRPr lang="en-GB" sz="1600" dirty="0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3677268" y="1441475"/>
            <a:ext cx="5811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39" y="814281"/>
            <a:ext cx="2366164" cy="1800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835" y="3079924"/>
            <a:ext cx="1352392" cy="31737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18" y="1606369"/>
            <a:ext cx="3779451" cy="47870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17" y="684576"/>
            <a:ext cx="525513" cy="5893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293" y="584810"/>
            <a:ext cx="408496" cy="4340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520" y="1376502"/>
            <a:ext cx="1487178" cy="9084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278" y="538005"/>
            <a:ext cx="570191" cy="5276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579" y="605333"/>
            <a:ext cx="1248889" cy="4701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628" y="2236394"/>
            <a:ext cx="365106" cy="3720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517" y="1406724"/>
            <a:ext cx="578702" cy="5340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346" y="937330"/>
            <a:ext cx="406700" cy="49682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8294" y="3289674"/>
            <a:ext cx="34184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Eribulin</a:t>
            </a:r>
            <a:r>
              <a:rPr lang="en-GB" sz="1600" dirty="0"/>
              <a:t> suppresses microtubule polymerization</a:t>
            </a:r>
          </a:p>
          <a:p>
            <a:r>
              <a:rPr lang="en-GB" sz="1600" dirty="0" err="1"/>
              <a:t>Eribulin</a:t>
            </a:r>
            <a:r>
              <a:rPr lang="en-GB" sz="1600" dirty="0"/>
              <a:t> sequesters tubulin into </a:t>
            </a:r>
            <a:r>
              <a:rPr lang="en-GB" sz="1600" dirty="0" err="1"/>
              <a:t>nonfunctional</a:t>
            </a:r>
            <a:r>
              <a:rPr lang="en-GB" sz="1600" dirty="0"/>
              <a:t> aggregates and thereby suppresses microtubule polymerization, resulting in: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Persistent mitotic arrest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Apoptosis induction</a:t>
            </a:r>
          </a:p>
          <a:p>
            <a:endParaRPr lang="en-GB" sz="1600" dirty="0"/>
          </a:p>
          <a:p>
            <a:r>
              <a:rPr lang="en-GB" sz="1600" dirty="0" err="1"/>
              <a:t>Eribulin</a:t>
            </a:r>
            <a:r>
              <a:rPr lang="en-GB" sz="1600" dirty="0"/>
              <a:t> has no significant effect on microtubule </a:t>
            </a:r>
            <a:r>
              <a:rPr lang="en-GB" sz="1600" dirty="0" err="1"/>
              <a:t>depolymerization</a:t>
            </a:r>
            <a:endParaRPr lang="en-GB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8896042" y="884271"/>
            <a:ext cx="2026332" cy="55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Tubulin</a:t>
            </a:r>
          </a:p>
          <a:p>
            <a:pPr algn="ctr">
              <a:lnSpc>
                <a:spcPts val="1800"/>
              </a:lnSpc>
            </a:pPr>
            <a:r>
              <a:rPr lang="en-US" b="1" dirty="0"/>
              <a:t>polymerization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182930" y="5057079"/>
            <a:ext cx="1600022" cy="55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Shrinking microtubule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9761657" y="5057079"/>
            <a:ext cx="1600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Growing microtubule</a:t>
            </a:r>
            <a:endParaRPr lang="en-GB" b="1" dirty="0"/>
          </a:p>
        </p:txBody>
      </p:sp>
      <p:sp>
        <p:nvSpPr>
          <p:cNvPr id="51" name="Rectangle 50"/>
          <p:cNvSpPr/>
          <p:nvPr/>
        </p:nvSpPr>
        <p:spPr>
          <a:xfrm>
            <a:off x="375778" y="3114500"/>
            <a:ext cx="3740285" cy="3093054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10045888" y="3215300"/>
            <a:ext cx="199686" cy="167688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407145" y="3594311"/>
            <a:ext cx="49188" cy="39493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231855" y="5748473"/>
            <a:ext cx="1328373" cy="5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MTOC</a:t>
            </a:r>
          </a:p>
          <a:p>
            <a:pPr algn="ctr">
              <a:lnSpc>
                <a:spcPts val="1600"/>
              </a:lnSpc>
            </a:pPr>
            <a:r>
              <a:rPr lang="en-US" sz="1600" dirty="0"/>
              <a:t>(Spindle)</a:t>
            </a:r>
            <a:endParaRPr lang="en-GB" sz="1600" dirty="0"/>
          </a:p>
        </p:txBody>
      </p:sp>
      <p:sp>
        <p:nvSpPr>
          <p:cNvPr id="25" name="Rectangle 24"/>
          <p:cNvSpPr/>
          <p:nvPr/>
        </p:nvSpPr>
        <p:spPr>
          <a:xfrm>
            <a:off x="297604" y="6330115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Adapted</a:t>
            </a:r>
            <a:r>
              <a:rPr lang="fr-FR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from</a:t>
            </a:r>
            <a:r>
              <a:rPr lang="fr-FR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13"/>
              </a:rPr>
              <a:t>Cortes et al., 2011</a:t>
            </a:r>
            <a:r>
              <a:rPr lang="fr-FR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									</a:t>
            </a:r>
            <a:r>
              <a:rPr lang="fr-FR" sz="1200">
                <a:solidFill>
                  <a:schemeClr val="tx2">
                    <a:lumMod val="40000"/>
                    <a:lumOff val="60000"/>
                  </a:schemeClr>
                </a:solidFill>
              </a:rPr>
              <a:t>AT-UNB-0471</a:t>
            </a:r>
            <a:endParaRPr lang="fr-FR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4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50</cp:revision>
  <dcterms:created xsi:type="dcterms:W3CDTF">2022-08-17T19:29:54Z</dcterms:created>
  <dcterms:modified xsi:type="dcterms:W3CDTF">2022-09-08T13:56:38Z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2022-09-05T12:58:37Z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32b37119-1a4f-436b-9b2b-000038725a09</vt:lpwstr>
  </property>
  <property fmtid="{D5CDD505-2E9C-101B-9397-08002B2CF9AE}" pid="8" name="MSIP_Label_418c1083-8924-401d-97ae-40f5eed0fcd8_ContentBits">
    <vt:lpwstr>0</vt:lpwstr>
  </property>
</Properties>
</file>