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587E"/>
    <a:srgbClr val="EFEEF0"/>
    <a:srgbClr val="A6A2A9"/>
    <a:srgbClr val="EF4035"/>
    <a:srgbClr val="3F92A8"/>
    <a:srgbClr val="BF275A"/>
    <a:srgbClr val="9E1E62"/>
    <a:srgbClr val="CC0066"/>
    <a:srgbClr val="4AB274"/>
    <a:srgbClr val="977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62" y="67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proquest.com/docview/247232942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>
          <a:xfrm>
            <a:off x="5699760" y="1061867"/>
            <a:ext cx="1685376" cy="1004634"/>
          </a:xfrm>
          <a:prstGeom prst="rect">
            <a:avLst/>
          </a:prstGeom>
          <a:solidFill>
            <a:srgbClr val="EFEE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7" name="Group 106"/>
          <p:cNvGrpSpPr/>
          <p:nvPr/>
        </p:nvGrpSpPr>
        <p:grpSpPr>
          <a:xfrm>
            <a:off x="3350483" y="4475636"/>
            <a:ext cx="2181254" cy="1533659"/>
            <a:chOff x="1758683" y="765897"/>
            <a:chExt cx="2011820" cy="1533659"/>
          </a:xfrm>
        </p:grpSpPr>
        <p:sp>
          <p:nvSpPr>
            <p:cNvPr id="108" name="Rectangle 107"/>
            <p:cNvSpPr/>
            <p:nvPr/>
          </p:nvSpPr>
          <p:spPr>
            <a:xfrm>
              <a:off x="1758683" y="765897"/>
              <a:ext cx="2011820" cy="381532"/>
            </a:xfrm>
            <a:prstGeom prst="rect">
              <a:avLst/>
            </a:prstGeom>
            <a:solidFill>
              <a:srgbClr val="A6A2A9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758683" y="1137691"/>
              <a:ext cx="2011820" cy="1161865"/>
            </a:xfrm>
            <a:prstGeom prst="rect">
              <a:avLst/>
            </a:prstGeom>
            <a:solidFill>
              <a:srgbClr val="EFEEF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739442" y="532856"/>
            <a:ext cx="2435164" cy="1533659"/>
            <a:chOff x="1758683" y="765897"/>
            <a:chExt cx="2011820" cy="1533659"/>
          </a:xfrm>
        </p:grpSpPr>
        <p:sp>
          <p:nvSpPr>
            <p:cNvPr id="40" name="Rectangle 39"/>
            <p:cNvSpPr/>
            <p:nvPr/>
          </p:nvSpPr>
          <p:spPr>
            <a:xfrm>
              <a:off x="1758683" y="765897"/>
              <a:ext cx="2011820" cy="381532"/>
            </a:xfrm>
            <a:prstGeom prst="rect">
              <a:avLst/>
            </a:prstGeom>
            <a:solidFill>
              <a:srgbClr val="A6A2A9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758683" y="1137691"/>
              <a:ext cx="2011820" cy="1161865"/>
            </a:xfrm>
            <a:prstGeom prst="rect">
              <a:avLst/>
            </a:prstGeom>
            <a:solidFill>
              <a:srgbClr val="EFEEF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Rectangle 3"/>
          <p:cNvSpPr/>
          <p:nvPr/>
        </p:nvSpPr>
        <p:spPr>
          <a:xfrm>
            <a:off x="297604" y="6330115"/>
            <a:ext cx="1130925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Adapted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from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Harold J 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Burstein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, 2020.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				</a:t>
            </a:r>
            <a:r>
              <a:rPr lang="de-DE" sz="1200">
                <a:solidFill>
                  <a:schemeClr val="tx2">
                    <a:lumMod val="40000"/>
                    <a:lumOff val="60000"/>
                  </a:schemeClr>
                </a:solidFill>
              </a:rPr>
              <a:t>					AT-UNB-0470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79628">
            <a:off x="3690104" y="3573623"/>
            <a:ext cx="445881" cy="5242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851" y="1219492"/>
            <a:ext cx="1131680" cy="18032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559" y="2802175"/>
            <a:ext cx="655269" cy="1530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803" y="4396163"/>
            <a:ext cx="3316993" cy="1562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82" y="2288804"/>
            <a:ext cx="1449353" cy="9350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518" y="2287036"/>
            <a:ext cx="1530658" cy="93677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961883" y="604701"/>
            <a:ext cx="1951162" cy="3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>
                <a:solidFill>
                  <a:schemeClr val="bg1"/>
                </a:solidFill>
              </a:rPr>
              <a:t>Postmenopausal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1475" y="4475418"/>
            <a:ext cx="2462917" cy="1533877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632" y="4580553"/>
            <a:ext cx="90576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50" dirty="0"/>
              <a:t>ER</a:t>
            </a:r>
          </a:p>
          <a:p>
            <a:pPr>
              <a:lnSpc>
                <a:spcPts val="1100"/>
              </a:lnSpc>
            </a:pPr>
            <a:r>
              <a:rPr lang="en-US" sz="1050" dirty="0" err="1"/>
              <a:t>GnRH</a:t>
            </a:r>
            <a:endParaRPr lang="en-US" sz="1050" dirty="0"/>
          </a:p>
          <a:p>
            <a:pPr>
              <a:lnSpc>
                <a:spcPts val="1100"/>
              </a:lnSpc>
            </a:pPr>
            <a:endParaRPr lang="en-US" sz="1050" dirty="0"/>
          </a:p>
          <a:p>
            <a:pPr>
              <a:lnSpc>
                <a:spcPts val="1100"/>
              </a:lnSpc>
            </a:pPr>
            <a:r>
              <a:rPr lang="en-US" sz="1050" dirty="0"/>
              <a:t>FSH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LH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VEGF</a:t>
            </a:r>
          </a:p>
          <a:p>
            <a:pPr>
              <a:lnSpc>
                <a:spcPts val="1100"/>
              </a:lnSpc>
            </a:pPr>
            <a:endParaRPr lang="en-US" sz="1050" dirty="0"/>
          </a:p>
          <a:p>
            <a:pPr>
              <a:lnSpc>
                <a:spcPts val="1100"/>
              </a:lnSpc>
            </a:pPr>
            <a:r>
              <a:rPr lang="en-US" sz="1050" dirty="0"/>
              <a:t>Bcl-2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PR</a:t>
            </a:r>
            <a:endParaRPr lang="en-GB" sz="1050" dirty="0"/>
          </a:p>
        </p:txBody>
      </p:sp>
      <p:sp>
        <p:nvSpPr>
          <p:cNvPr id="39" name="Rectangle 38"/>
          <p:cNvSpPr/>
          <p:nvPr/>
        </p:nvSpPr>
        <p:spPr>
          <a:xfrm>
            <a:off x="1072468" y="4580553"/>
            <a:ext cx="1774304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GB" sz="1050" dirty="0" err="1"/>
              <a:t>Estrogen</a:t>
            </a:r>
            <a:r>
              <a:rPr lang="en-GB" sz="1050" dirty="0"/>
              <a:t> receptor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Gonadotropin releasing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hormone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Follicle stimulating hormone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Luteinizing hormone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Vascular endothelial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growth factor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B-cell lymphoma-2</a:t>
            </a:r>
          </a:p>
          <a:p>
            <a:pPr>
              <a:lnSpc>
                <a:spcPts val="1100"/>
              </a:lnSpc>
            </a:pPr>
            <a:r>
              <a:rPr lang="en-US" sz="1050" dirty="0"/>
              <a:t>Progesterone receptor</a:t>
            </a:r>
            <a:endParaRPr lang="en-GB" sz="1050" dirty="0"/>
          </a:p>
        </p:txBody>
      </p:sp>
      <p:sp>
        <p:nvSpPr>
          <p:cNvPr id="41" name="TextBox 40"/>
          <p:cNvSpPr txBox="1"/>
          <p:nvPr/>
        </p:nvSpPr>
        <p:spPr>
          <a:xfrm>
            <a:off x="7954007" y="4425509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P</a:t>
            </a:r>
            <a:endParaRPr lang="en-GB" sz="1200" b="1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349805" y="3484541"/>
            <a:ext cx="116095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496691" y="3205590"/>
            <a:ext cx="0" cy="97921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27904">
            <a:off x="1229640" y="3659740"/>
            <a:ext cx="475732" cy="494388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 rot="10800000">
            <a:off x="2821206" y="2166619"/>
            <a:ext cx="245827" cy="724059"/>
            <a:chOff x="6335310" y="1063099"/>
            <a:chExt cx="126349" cy="517608"/>
          </a:xfrm>
        </p:grpSpPr>
        <p:cxnSp>
          <p:nvCxnSpPr>
            <p:cNvPr id="49" name="Straight Arrow Connector 48"/>
            <p:cNvCxnSpPr/>
            <p:nvPr/>
          </p:nvCxnSpPr>
          <p:spPr>
            <a:xfrm flipV="1">
              <a:off x="6398485" y="1063099"/>
              <a:ext cx="0" cy="517608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>
              <a:off x="6398485" y="999924"/>
              <a:ext cx="0" cy="126349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9133750" y="1279960"/>
            <a:ext cx="547360" cy="185272"/>
            <a:chOff x="4574973" y="1281690"/>
            <a:chExt cx="547360" cy="185272"/>
          </a:xfrm>
        </p:grpSpPr>
        <p:cxnSp>
          <p:nvCxnSpPr>
            <p:cNvPr id="52" name="Straight Arrow Connector 51"/>
            <p:cNvCxnSpPr/>
            <p:nvPr/>
          </p:nvCxnSpPr>
          <p:spPr>
            <a:xfrm flipH="1">
              <a:off x="4574974" y="1374326"/>
              <a:ext cx="547359" cy="0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>
              <a:off x="4574973" y="1281690"/>
              <a:ext cx="0" cy="185272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307313" y="3697859"/>
            <a:ext cx="256246" cy="637985"/>
            <a:chOff x="6335310" y="1063099"/>
            <a:chExt cx="126349" cy="517608"/>
          </a:xfrm>
        </p:grpSpPr>
        <p:cxnSp>
          <p:nvCxnSpPr>
            <p:cNvPr id="55" name="Straight Arrow Connector 54"/>
            <p:cNvCxnSpPr/>
            <p:nvPr/>
          </p:nvCxnSpPr>
          <p:spPr>
            <a:xfrm flipV="1">
              <a:off x="6398485" y="1063099"/>
              <a:ext cx="0" cy="517608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>
              <a:off x="6398485" y="999924"/>
              <a:ext cx="0" cy="126349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9163321" y="4614124"/>
            <a:ext cx="1327044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ER-driven Transcription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9236632" y="5177445"/>
            <a:ext cx="1256622" cy="209358"/>
            <a:chOff x="1631928" y="4601010"/>
            <a:chExt cx="1063281" cy="302172"/>
          </a:xfrm>
        </p:grpSpPr>
        <p:cxnSp>
          <p:nvCxnSpPr>
            <p:cNvPr id="59" name="Straight Arrow Connector 58"/>
            <p:cNvCxnSpPr/>
            <p:nvPr/>
          </p:nvCxnSpPr>
          <p:spPr>
            <a:xfrm flipV="1">
              <a:off x="1631928" y="4616598"/>
              <a:ext cx="106328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1631928" y="4601010"/>
              <a:ext cx="0" cy="302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Arc 60"/>
          <p:cNvSpPr/>
          <p:nvPr/>
        </p:nvSpPr>
        <p:spPr>
          <a:xfrm rot="13052793">
            <a:off x="8033197" y="1071917"/>
            <a:ext cx="517753" cy="517753"/>
          </a:xfrm>
          <a:prstGeom prst="arc">
            <a:avLst>
              <a:gd name="adj1" fmla="val 16818212"/>
              <a:gd name="adj2" fmla="val 749804"/>
            </a:avLst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/>
          <p:cNvSpPr/>
          <p:nvPr/>
        </p:nvSpPr>
        <p:spPr>
          <a:xfrm rot="18948583" flipV="1">
            <a:off x="8219373" y="1025118"/>
            <a:ext cx="665287" cy="634691"/>
          </a:xfrm>
          <a:prstGeom prst="arc">
            <a:avLst>
              <a:gd name="adj1" fmla="val 17102810"/>
              <a:gd name="adj2" fmla="val 21478412"/>
            </a:avLst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000">
            <a:off x="5979174" y="3338098"/>
            <a:ext cx="445881" cy="52423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94983">
            <a:off x="7723723" y="2047953"/>
            <a:ext cx="445881" cy="52423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5786">
            <a:off x="8893803" y="2007239"/>
            <a:ext cx="445881" cy="52423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18242">
            <a:off x="7724801" y="2047954"/>
            <a:ext cx="445881" cy="524237"/>
          </a:xfrm>
          <a:prstGeom prst="rect">
            <a:avLst/>
          </a:prstGeom>
        </p:spPr>
      </p:pic>
      <p:cxnSp>
        <p:nvCxnSpPr>
          <p:cNvPr id="70" name="Straight Arrow Connector 69"/>
          <p:cNvCxnSpPr/>
          <p:nvPr/>
        </p:nvCxnSpPr>
        <p:spPr>
          <a:xfrm>
            <a:off x="5144489" y="3192821"/>
            <a:ext cx="71463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018713" y="2664057"/>
            <a:ext cx="682046" cy="34760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77945" y="3278345"/>
            <a:ext cx="12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3F92A8"/>
                </a:solidFill>
              </a:rPr>
              <a:t>Androgens</a:t>
            </a:r>
            <a:endParaRPr lang="en-GB" b="1" dirty="0">
              <a:solidFill>
                <a:srgbClr val="3F92A8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82977" y="3275174"/>
            <a:ext cx="1104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EF4035"/>
                </a:solidFill>
              </a:rPr>
              <a:t>Estrogens</a:t>
            </a:r>
            <a:endParaRPr lang="en-GB" b="1" dirty="0">
              <a:solidFill>
                <a:srgbClr val="EF4035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27250" y="3062783"/>
            <a:ext cx="1224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Aromatase</a:t>
            </a:r>
            <a:endParaRPr lang="en-GB" b="1" dirty="0"/>
          </a:p>
        </p:txBody>
      </p:sp>
      <p:grpSp>
        <p:nvGrpSpPr>
          <p:cNvPr id="82" name="Group 81"/>
          <p:cNvGrpSpPr/>
          <p:nvPr/>
        </p:nvGrpSpPr>
        <p:grpSpPr>
          <a:xfrm rot="10800000">
            <a:off x="6418625" y="2166720"/>
            <a:ext cx="245827" cy="492835"/>
            <a:chOff x="6335310" y="1063099"/>
            <a:chExt cx="126349" cy="517608"/>
          </a:xfrm>
        </p:grpSpPr>
        <p:cxnSp>
          <p:nvCxnSpPr>
            <p:cNvPr id="83" name="Straight Arrow Connector 82"/>
            <p:cNvCxnSpPr/>
            <p:nvPr/>
          </p:nvCxnSpPr>
          <p:spPr>
            <a:xfrm flipV="1">
              <a:off x="6398485" y="1063099"/>
              <a:ext cx="0" cy="517608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6398485" y="999924"/>
              <a:ext cx="0" cy="126349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3460067" y="4542838"/>
            <a:ext cx="1951162" cy="3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>
                <a:solidFill>
                  <a:schemeClr val="bg1"/>
                </a:solidFill>
              </a:rPr>
              <a:t>Premenopausal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762198" y="4427968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P</a:t>
            </a:r>
            <a:endParaRPr lang="en-GB" sz="12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0641350" y="4637917"/>
            <a:ext cx="132704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i="1" dirty="0" err="1"/>
              <a:t>CyclinD</a:t>
            </a:r>
            <a:endParaRPr lang="en-US" sz="1600" i="1" dirty="0"/>
          </a:p>
          <a:p>
            <a:pPr>
              <a:lnSpc>
                <a:spcPts val="1600"/>
              </a:lnSpc>
            </a:pPr>
            <a:r>
              <a:rPr lang="en-US" sz="1600" i="1" dirty="0"/>
              <a:t>c-</a:t>
            </a:r>
            <a:r>
              <a:rPr lang="en-US" sz="1600" i="1" dirty="0" err="1"/>
              <a:t>myc</a:t>
            </a:r>
            <a:endParaRPr lang="en-US" sz="1600" i="1" dirty="0"/>
          </a:p>
          <a:p>
            <a:pPr>
              <a:lnSpc>
                <a:spcPts val="1600"/>
              </a:lnSpc>
            </a:pPr>
            <a:r>
              <a:rPr lang="en-US" sz="1600" i="1" dirty="0"/>
              <a:t>VEGF</a:t>
            </a:r>
          </a:p>
          <a:p>
            <a:pPr>
              <a:lnSpc>
                <a:spcPts val="1600"/>
              </a:lnSpc>
            </a:pPr>
            <a:r>
              <a:rPr lang="en-US" sz="1600" i="1" dirty="0"/>
              <a:t>Bcl-2</a:t>
            </a:r>
          </a:p>
          <a:p>
            <a:pPr>
              <a:lnSpc>
                <a:spcPts val="1600"/>
              </a:lnSpc>
            </a:pPr>
            <a:r>
              <a:rPr lang="en-US" sz="1600" i="1" dirty="0"/>
              <a:t>PR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550118" y="3421854"/>
            <a:ext cx="154629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Phosphorylation &amp; DNA binding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79185" y="4364738"/>
            <a:ext cx="996015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Receptor binding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954893" y="2529228"/>
            <a:ext cx="126525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Dimerization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555388" y="4956452"/>
            <a:ext cx="1782893" cy="951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  <a:spcAft>
                <a:spcPts val="300"/>
              </a:spcAft>
            </a:pPr>
            <a:r>
              <a:rPr lang="en-US" b="1" dirty="0" err="1"/>
              <a:t>GnRH</a:t>
            </a:r>
            <a:r>
              <a:rPr lang="en-US" b="1" dirty="0"/>
              <a:t> agonists</a:t>
            </a:r>
          </a:p>
          <a:p>
            <a:pPr algn="ctr">
              <a:lnSpc>
                <a:spcPts val="1600"/>
              </a:lnSpc>
            </a:pPr>
            <a:r>
              <a:rPr lang="en-US" sz="1600" dirty="0"/>
              <a:t>Suppress pituitary FSH, LH and ovarian production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852414" y="977204"/>
            <a:ext cx="2183408" cy="1028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  <a:spcAft>
                <a:spcPts val="300"/>
              </a:spcAft>
            </a:pPr>
            <a:r>
              <a:rPr lang="en-US" b="1" dirty="0"/>
              <a:t>Aromatase inhibitors</a:t>
            </a:r>
          </a:p>
          <a:p>
            <a:pPr algn="ctr">
              <a:lnSpc>
                <a:spcPts val="1600"/>
              </a:lnSpc>
              <a:spcAft>
                <a:spcPts val="300"/>
              </a:spcAft>
            </a:pPr>
            <a:r>
              <a:rPr lang="en-US" sz="1600" dirty="0" err="1"/>
              <a:t>Anastrozole</a:t>
            </a:r>
            <a:endParaRPr lang="en-US" sz="1600" dirty="0"/>
          </a:p>
          <a:p>
            <a:pPr algn="ctr">
              <a:lnSpc>
                <a:spcPts val="1600"/>
              </a:lnSpc>
              <a:spcAft>
                <a:spcPts val="300"/>
              </a:spcAft>
            </a:pPr>
            <a:r>
              <a:rPr lang="en-US" sz="1600" dirty="0" err="1"/>
              <a:t>Letrozole</a:t>
            </a:r>
            <a:endParaRPr lang="en-US" sz="1600" dirty="0"/>
          </a:p>
          <a:p>
            <a:pPr algn="ctr">
              <a:lnSpc>
                <a:spcPts val="1600"/>
              </a:lnSpc>
              <a:spcAft>
                <a:spcPts val="300"/>
              </a:spcAft>
            </a:pPr>
            <a:r>
              <a:rPr lang="en-US" sz="1600" dirty="0" err="1"/>
              <a:t>Exemestane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5698850" y="1209596"/>
            <a:ext cx="168537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  <a:spcAft>
                <a:spcPts val="300"/>
              </a:spcAft>
            </a:pPr>
            <a:r>
              <a:rPr lang="en-US" b="1" dirty="0"/>
              <a:t>Selective ER degrader</a:t>
            </a:r>
          </a:p>
          <a:p>
            <a:pPr algn="ctr">
              <a:lnSpc>
                <a:spcPts val="1600"/>
              </a:lnSpc>
              <a:spcAft>
                <a:spcPts val="300"/>
              </a:spcAft>
            </a:pPr>
            <a:r>
              <a:rPr lang="en-US" sz="1600" dirty="0" err="1"/>
              <a:t>Fulvestrant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7630356" y="533517"/>
            <a:ext cx="1630443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600" dirty="0"/>
              <a:t>Coactivators &amp; </a:t>
            </a:r>
            <a:r>
              <a:rPr lang="en-US" sz="1600" dirty="0" err="1"/>
              <a:t>Cosuppressors</a:t>
            </a:r>
            <a:endParaRPr lang="en-GB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6291148" y="3376066"/>
            <a:ext cx="50078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ER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049338" y="2057621"/>
            <a:ext cx="50078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ER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504420" y="2057621"/>
            <a:ext cx="50078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ER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510627" y="5140248"/>
            <a:ext cx="77906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i="1" dirty="0">
                <a:solidFill>
                  <a:schemeClr val="bg1"/>
                </a:solidFill>
              </a:rPr>
              <a:t>FOXA1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987879" y="4832434"/>
            <a:ext cx="50078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ER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442961" y="4832434"/>
            <a:ext cx="50078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ER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9921486" y="1061867"/>
            <a:ext cx="1685376" cy="1004634"/>
          </a:xfrm>
          <a:prstGeom prst="rect">
            <a:avLst/>
          </a:prstGeom>
          <a:solidFill>
            <a:srgbClr val="EFEE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TextBox 111"/>
          <p:cNvSpPr txBox="1"/>
          <p:nvPr/>
        </p:nvSpPr>
        <p:spPr>
          <a:xfrm>
            <a:off x="9945976" y="1209596"/>
            <a:ext cx="1660886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  <a:spcAft>
                <a:spcPts val="300"/>
              </a:spcAft>
            </a:pPr>
            <a:r>
              <a:rPr lang="en-US" b="1" dirty="0"/>
              <a:t>Selective ER modulator</a:t>
            </a:r>
          </a:p>
          <a:p>
            <a:pPr algn="ctr">
              <a:lnSpc>
                <a:spcPts val="1600"/>
              </a:lnSpc>
              <a:spcAft>
                <a:spcPts val="300"/>
              </a:spcAft>
            </a:pPr>
            <a:r>
              <a:rPr lang="en-US" sz="1600" dirty="0"/>
              <a:t>Tamoxifen</a:t>
            </a:r>
          </a:p>
        </p:txBody>
      </p:sp>
    </p:spTree>
    <p:extLst>
      <p:ext uri="{BB962C8B-B14F-4D97-AF65-F5344CB8AC3E}">
        <p14:creationId xmlns:p14="http://schemas.microsoft.com/office/powerpoint/2010/main" val="369748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Blazenka Divkovic-Josic</cp:lastModifiedBy>
  <cp:revision>95</cp:revision>
  <dcterms:created xsi:type="dcterms:W3CDTF">2022-08-17T19:29:54Z</dcterms:created>
  <dcterms:modified xsi:type="dcterms:W3CDTF">2022-09-08T13:55:42Z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2022-09-05T12:44:18Z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dd13d468-5f9d-4de6-b050-0000cb1f1fd8</vt:lpwstr>
  </property>
  <property fmtid="{D5CDD505-2E9C-101B-9397-08002B2CF9AE}" pid="8" name="MSIP_Label_418c1083-8924-401d-97ae-40f5eed0fcd8_ContentBits">
    <vt:lpwstr>0</vt:lpwstr>
  </property>
</Properties>
</file>