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84E"/>
    <a:srgbClr val="BF275A"/>
    <a:srgbClr val="3F92A8"/>
    <a:srgbClr val="EF4035"/>
    <a:srgbClr val="9E1E62"/>
    <a:srgbClr val="CC0066"/>
    <a:srgbClr val="4AB274"/>
    <a:srgbClr val="9770D6"/>
    <a:srgbClr val="949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5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5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55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2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2CCA-C2B6-4C41-A9D9-2E1EA4773A1D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7112-6849-435D-965D-51DF4461D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hyperlink" Target="https://www.ncbi.nlm.nih.gov/pmc/articles/PMC7832432/" TargetMode="External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nk.springer.com/article/10.1007/s40262-020-00930-x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671">
            <a:off x="1153603" y="2499071"/>
            <a:ext cx="1586270" cy="151524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29" y="4730488"/>
            <a:ext cx="1298780" cy="103665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29" y="1224431"/>
            <a:ext cx="1325838" cy="112628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835" y="3852248"/>
            <a:ext cx="717036" cy="6054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7604" y="6330115"/>
            <a:ext cx="11519258" cy="329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Adapted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from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6"/>
              </a:rPr>
              <a:t>Groenland et al., 2020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  <a:hlinkClick r:id="rId7"/>
              </a:rPr>
              <a:t>.</a:t>
            </a:r>
            <a:r>
              <a:rPr lang="de-DE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									     AT-UNB-0479</a:t>
            </a:r>
            <a:endParaRPr lang="en-GB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4406" y="804786"/>
            <a:ext cx="1454469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CDK4/6</a:t>
            </a:r>
          </a:p>
          <a:p>
            <a:pPr algn="ctr">
              <a:lnSpc>
                <a:spcPts val="1600"/>
              </a:lnSpc>
            </a:pPr>
            <a:r>
              <a:rPr lang="en-US" b="1" dirty="0"/>
              <a:t>inhibitors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31928" y="2792844"/>
            <a:ext cx="101886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CDK4/6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2063" y="3273844"/>
            <a:ext cx="101886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>
                <a:solidFill>
                  <a:schemeClr val="bg1"/>
                </a:solidFill>
              </a:rPr>
              <a:t>Cyclin 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35178" y="1669550"/>
            <a:ext cx="49939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>
                <a:solidFill>
                  <a:schemeClr val="bg1"/>
                </a:solidFill>
              </a:rPr>
              <a:t>E2F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02304" y="1977911"/>
            <a:ext cx="49939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 err="1"/>
              <a:t>Rb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647642" y="4143122"/>
            <a:ext cx="49939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 err="1"/>
              <a:t>Rb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17633" y="4133100"/>
            <a:ext cx="49939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400" b="1" dirty="0"/>
              <a:t>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5096" y="5232689"/>
            <a:ext cx="49939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>
                <a:solidFill>
                  <a:schemeClr val="bg1"/>
                </a:solidFill>
              </a:rPr>
              <a:t>E2F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05773" y="2425096"/>
            <a:ext cx="121717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b="1" dirty="0"/>
              <a:t>G1-to-S checkpoint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17936" y="4887842"/>
            <a:ext cx="132704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600" dirty="0"/>
              <a:t>Transcription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17614" y="2792843"/>
            <a:ext cx="35821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59708" y="4140468"/>
            <a:ext cx="53137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G2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05966" y="4158259"/>
            <a:ext cx="52048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23857" y="3359760"/>
            <a:ext cx="52048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/>
              <a:t>G1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3964873" y="2762907"/>
            <a:ext cx="520488" cy="297517"/>
            <a:chOff x="3964873" y="2805573"/>
            <a:chExt cx="520488" cy="297517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5387" y="2837564"/>
              <a:ext cx="229791" cy="229791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64873" y="2805573"/>
              <a:ext cx="520488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sz="1400" b="1" dirty="0"/>
                <a:t>P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449626" y="931574"/>
            <a:ext cx="279560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 err="1">
                <a:solidFill>
                  <a:srgbClr val="BF275A"/>
                </a:solidFill>
              </a:rPr>
              <a:t>Abemaciclib</a:t>
            </a:r>
            <a:endParaRPr lang="en-GB" b="1" dirty="0">
              <a:solidFill>
                <a:srgbClr val="BF275A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41824" y="3078083"/>
            <a:ext cx="277388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 err="1">
                <a:solidFill>
                  <a:srgbClr val="BF275A"/>
                </a:solidFill>
              </a:rPr>
              <a:t>Ribociclib</a:t>
            </a:r>
            <a:endParaRPr lang="en-GB" b="1" dirty="0">
              <a:solidFill>
                <a:srgbClr val="BF275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20933" y="4577429"/>
            <a:ext cx="2822658" cy="305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 err="1">
                <a:solidFill>
                  <a:srgbClr val="BF275A"/>
                </a:solidFill>
              </a:rPr>
              <a:t>Palbociclib</a:t>
            </a:r>
            <a:endParaRPr lang="en-GB" b="1" dirty="0">
              <a:solidFill>
                <a:srgbClr val="BF275A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47990" y="664030"/>
            <a:ext cx="2826157" cy="5666086"/>
          </a:xfrm>
          <a:prstGeom prst="rect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540" y="2744660"/>
            <a:ext cx="1381644" cy="143745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611" y="1394275"/>
            <a:ext cx="1457744" cy="14374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766" y="3455309"/>
            <a:ext cx="2184926" cy="104680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692" y="5043622"/>
            <a:ext cx="2071621" cy="105864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357" y="5551894"/>
            <a:ext cx="3230038" cy="51240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6888">
            <a:off x="1800378" y="2277507"/>
            <a:ext cx="513527" cy="334339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4748688" y="2617821"/>
            <a:ext cx="0" cy="187340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rc 42"/>
          <p:cNvSpPr/>
          <p:nvPr/>
        </p:nvSpPr>
        <p:spPr>
          <a:xfrm rot="3146540">
            <a:off x="2992281" y="2728844"/>
            <a:ext cx="1539931" cy="1539931"/>
          </a:xfrm>
          <a:prstGeom prst="arc">
            <a:avLst>
              <a:gd name="adj1" fmla="val 16200000"/>
              <a:gd name="adj2" fmla="val 21240654"/>
            </a:avLst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Group 45"/>
          <p:cNvGrpSpPr/>
          <p:nvPr/>
        </p:nvGrpSpPr>
        <p:grpSpPr>
          <a:xfrm>
            <a:off x="1980830" y="1458292"/>
            <a:ext cx="187244" cy="679827"/>
            <a:chOff x="5664347" y="549339"/>
            <a:chExt cx="187244" cy="679827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5664347" y="1229165"/>
              <a:ext cx="187244" cy="0"/>
            </a:xfrm>
            <a:prstGeom prst="line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 flipV="1">
              <a:off x="5417460" y="888244"/>
              <a:ext cx="679827" cy="2018"/>
            </a:xfrm>
            <a:prstGeom prst="straightConnector1">
              <a:avLst/>
            </a:prstGeom>
            <a:ln w="19050">
              <a:solidFill>
                <a:srgbClr val="B7184E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5356795" y="5219779"/>
            <a:ext cx="1256622" cy="209358"/>
            <a:chOff x="1631928" y="4601010"/>
            <a:chExt cx="1063281" cy="302172"/>
          </a:xfrm>
        </p:grpSpPr>
        <p:cxnSp>
          <p:nvCxnSpPr>
            <p:cNvPr id="52" name="Straight Arrow Connector 51"/>
            <p:cNvCxnSpPr/>
            <p:nvPr/>
          </p:nvCxnSpPr>
          <p:spPr>
            <a:xfrm flipV="1">
              <a:off x="1631928" y="4616598"/>
              <a:ext cx="106328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1631928" y="4601010"/>
              <a:ext cx="0" cy="3021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Arrow Connector 62"/>
          <p:cNvCxnSpPr/>
          <p:nvPr/>
        </p:nvCxnSpPr>
        <p:spPr>
          <a:xfrm>
            <a:off x="2907934" y="2844990"/>
            <a:ext cx="1016808" cy="83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277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ADB9C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Hm</dc:creator>
  <cp:lastModifiedBy>Blazenka Divkovic-Josic</cp:lastModifiedBy>
  <cp:revision>73</cp:revision>
  <dcterms:created xsi:type="dcterms:W3CDTF">2022-08-17T19:29:54Z</dcterms:created>
  <dcterms:modified xsi:type="dcterms:W3CDTF">2022-09-08T14:02:48Z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18c1083-8924-401d-97ae-40f5eed0fcd8_Enabled">
    <vt:lpwstr>true</vt:lpwstr>
  </property>
  <property fmtid="{D5CDD505-2E9C-101B-9397-08002B2CF9AE}" pid="3" name="MSIP_Label_418c1083-8924-401d-97ae-40f5eed0fcd8_SetDate">
    <vt:lpwstr>2022-09-05T12:24:49Z</vt:lpwstr>
  </property>
  <property fmtid="{D5CDD505-2E9C-101B-9397-08002B2CF9AE}" pid="4" name="MSIP_Label_418c1083-8924-401d-97ae-40f5eed0fcd8_Method">
    <vt:lpwstr>Standard</vt:lpwstr>
  </property>
  <property fmtid="{D5CDD505-2E9C-101B-9397-08002B2CF9AE}" pid="5" name="MSIP_Label_418c1083-8924-401d-97ae-40f5eed0fcd8_Name">
    <vt:lpwstr>418c1083-8924-401d-97ae-40f5eed0fcd8</vt:lpwstr>
  </property>
  <property fmtid="{D5CDD505-2E9C-101B-9397-08002B2CF9AE}" pid="6" name="MSIP_Label_418c1083-8924-401d-97ae-40f5eed0fcd8_SiteId">
    <vt:lpwstr>a5a8bcaa-3292-41e6-b735-5e8b21f4dbfd</vt:lpwstr>
  </property>
  <property fmtid="{D5CDD505-2E9C-101B-9397-08002B2CF9AE}" pid="7" name="MSIP_Label_418c1083-8924-401d-97ae-40f5eed0fcd8_ActionId">
    <vt:lpwstr>216cc9ae-7a40-4d73-8d57-00000be01e17</vt:lpwstr>
  </property>
  <property fmtid="{D5CDD505-2E9C-101B-9397-08002B2CF9AE}" pid="8" name="MSIP_Label_418c1083-8924-401d-97ae-40f5eed0fcd8_ContentBits">
    <vt:lpwstr>0</vt:lpwstr>
  </property>
</Properties>
</file>