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84E"/>
    <a:srgbClr val="CC006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pubmed.ncbi.nlm.nih.gov/12724731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Longley et al., 2003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</a:rPr>
              <a:t>. 									AT-UNB-0478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21993" y="4483288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2" y="420598"/>
            <a:ext cx="1700555" cy="146782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25" y="1457462"/>
            <a:ext cx="1361543" cy="1174629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398" y="3250004"/>
            <a:ext cx="1354213" cy="1143477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673" y="3643487"/>
            <a:ext cx="700013" cy="734830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803" y="3646642"/>
            <a:ext cx="700013" cy="73483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526" y="3627504"/>
            <a:ext cx="2134858" cy="114531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951" y="742882"/>
            <a:ext cx="434023" cy="5559881"/>
          </a:xfrm>
          <a:prstGeom prst="rect">
            <a:avLst/>
          </a:prstGeom>
        </p:spPr>
      </p:pic>
      <p:sp>
        <p:nvSpPr>
          <p:cNvPr id="136" name="Rectangle 135"/>
          <p:cNvSpPr/>
          <p:nvPr/>
        </p:nvSpPr>
        <p:spPr>
          <a:xfrm>
            <a:off x="502272" y="1979750"/>
            <a:ext cx="1255709" cy="2581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/>
          <p:cNvSpPr txBox="1"/>
          <p:nvPr/>
        </p:nvSpPr>
        <p:spPr>
          <a:xfrm>
            <a:off x="493552" y="1951868"/>
            <a:ext cx="12493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/>
              <a:t>Capecitabine</a:t>
            </a:r>
            <a:endParaRPr lang="en-GB" sz="1500" b="1" dirty="0"/>
          </a:p>
        </p:txBody>
      </p:sp>
      <p:sp>
        <p:nvSpPr>
          <p:cNvPr id="139" name="Rectangle 138"/>
          <p:cNvSpPr/>
          <p:nvPr/>
        </p:nvSpPr>
        <p:spPr>
          <a:xfrm>
            <a:off x="2519591" y="3041852"/>
            <a:ext cx="830212" cy="2581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TextBox 140"/>
          <p:cNvSpPr txBox="1"/>
          <p:nvPr/>
        </p:nvSpPr>
        <p:spPr>
          <a:xfrm>
            <a:off x="2550800" y="3012821"/>
            <a:ext cx="76495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5’DFUR</a:t>
            </a:r>
            <a:endParaRPr lang="en-GB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673685" y="4481103"/>
            <a:ext cx="60465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/>
              <a:t>5’-FU</a:t>
            </a:r>
            <a:endParaRPr lang="en-GB" sz="15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3155253" y="252130"/>
            <a:ext cx="126293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500" dirty="0"/>
              <a:t>Cell membrane</a:t>
            </a:r>
            <a:endParaRPr lang="en-GB" sz="15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070163" y="2419774"/>
            <a:ext cx="166493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300" dirty="0"/>
              <a:t>Carboxylesterase</a:t>
            </a:r>
          </a:p>
          <a:p>
            <a:pPr algn="ctr">
              <a:lnSpc>
                <a:spcPts val="1500"/>
              </a:lnSpc>
            </a:pPr>
            <a:r>
              <a:rPr lang="en-US" sz="1300" dirty="0"/>
              <a:t>Cytidine deaminase </a:t>
            </a:r>
          </a:p>
          <a:p>
            <a:pPr algn="ctr">
              <a:lnSpc>
                <a:spcPts val="1500"/>
              </a:lnSpc>
            </a:pPr>
            <a:r>
              <a:rPr lang="en-US" sz="1300" dirty="0"/>
              <a:t>(in the liver)</a:t>
            </a:r>
            <a:endParaRPr lang="en-GB" sz="1300" dirty="0"/>
          </a:p>
        </p:txBody>
      </p:sp>
      <p:grpSp>
        <p:nvGrpSpPr>
          <p:cNvPr id="147" name="Group 146"/>
          <p:cNvGrpSpPr/>
          <p:nvPr/>
        </p:nvGrpSpPr>
        <p:grpSpPr>
          <a:xfrm flipV="1">
            <a:off x="1106664" y="2318329"/>
            <a:ext cx="1344644" cy="856820"/>
            <a:chOff x="612675" y="3691408"/>
            <a:chExt cx="888830" cy="486145"/>
          </a:xfrm>
        </p:grpSpPr>
        <p:cxnSp>
          <p:nvCxnSpPr>
            <p:cNvPr id="308" name="Straight Arrow Connector 307"/>
            <p:cNvCxnSpPr/>
            <p:nvPr/>
          </p:nvCxnSpPr>
          <p:spPr>
            <a:xfrm>
              <a:off x="612675" y="3691408"/>
              <a:ext cx="8888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612675" y="3693984"/>
              <a:ext cx="0" cy="4835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3435755" y="3170909"/>
            <a:ext cx="1156458" cy="427657"/>
            <a:chOff x="3388360" y="2909772"/>
            <a:chExt cx="908148" cy="392323"/>
          </a:xfrm>
        </p:grpSpPr>
        <p:cxnSp>
          <p:nvCxnSpPr>
            <p:cNvPr id="306" name="Straight Arrow Connector 305"/>
            <p:cNvCxnSpPr/>
            <p:nvPr/>
          </p:nvCxnSpPr>
          <p:spPr>
            <a:xfrm rot="5400000">
              <a:off x="4095334" y="3105934"/>
              <a:ext cx="3923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H="1" flipV="1">
              <a:off x="3388360" y="2909772"/>
              <a:ext cx="908148" cy="4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Rectangle 151"/>
          <p:cNvSpPr/>
          <p:nvPr/>
        </p:nvSpPr>
        <p:spPr>
          <a:xfrm>
            <a:off x="4394339" y="3655282"/>
            <a:ext cx="403064" cy="2581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TextBox 152"/>
          <p:cNvSpPr txBox="1"/>
          <p:nvPr/>
        </p:nvSpPr>
        <p:spPr>
          <a:xfrm>
            <a:off x="4411755" y="362988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TP</a:t>
            </a:r>
            <a:endParaRPr lang="en-GB" sz="1500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4267654" y="930626"/>
            <a:ext cx="403064" cy="323165"/>
            <a:chOff x="4083493" y="811588"/>
            <a:chExt cx="423887" cy="339860"/>
          </a:xfrm>
        </p:grpSpPr>
        <p:sp>
          <p:nvSpPr>
            <p:cNvPr id="304" name="Rectangle 303"/>
            <p:cNvSpPr/>
            <p:nvPr/>
          </p:nvSpPr>
          <p:spPr>
            <a:xfrm>
              <a:off x="4083493" y="841771"/>
              <a:ext cx="423887" cy="2714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949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4098256" y="811588"/>
              <a:ext cx="378635" cy="339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/>
                <a:t>LV</a:t>
              </a:r>
              <a:endParaRPr lang="en-GB" sz="1500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841977" y="2981210"/>
            <a:ext cx="503841" cy="323165"/>
            <a:chOff x="6794849" y="2980955"/>
            <a:chExt cx="403837" cy="314543"/>
          </a:xfrm>
        </p:grpSpPr>
        <p:sp>
          <p:nvSpPr>
            <p:cNvPr id="302" name="Rectangle 301"/>
            <p:cNvSpPr/>
            <p:nvPr/>
          </p:nvSpPr>
          <p:spPr>
            <a:xfrm>
              <a:off x="6794849" y="3016655"/>
              <a:ext cx="403837" cy="2714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949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6820693" y="2980955"/>
              <a:ext cx="366840" cy="314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IFN</a:t>
              </a:r>
              <a:endParaRPr lang="en-GB" sz="1500" dirty="0"/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6414579" y="5799932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TextBox 159"/>
          <p:cNvSpPr txBox="1"/>
          <p:nvPr/>
        </p:nvSpPr>
        <p:spPr>
          <a:xfrm>
            <a:off x="6431162" y="5794961"/>
            <a:ext cx="5691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MTX</a:t>
            </a:r>
            <a:endParaRPr lang="en-GB" sz="1500" dirty="0"/>
          </a:p>
        </p:txBody>
      </p:sp>
      <p:sp>
        <p:nvSpPr>
          <p:cNvPr id="167" name="Rectangle 166"/>
          <p:cNvSpPr/>
          <p:nvPr/>
        </p:nvSpPr>
        <p:spPr>
          <a:xfrm>
            <a:off x="6409345" y="5128855"/>
            <a:ext cx="614978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TextBox 170"/>
          <p:cNvSpPr txBox="1"/>
          <p:nvPr/>
        </p:nvSpPr>
        <p:spPr>
          <a:xfrm>
            <a:off x="6431162" y="5128529"/>
            <a:ext cx="5881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PRPP</a:t>
            </a:r>
            <a:endParaRPr lang="en-GB" sz="1500" dirty="0"/>
          </a:p>
        </p:txBody>
      </p:sp>
      <p:sp>
        <p:nvSpPr>
          <p:cNvPr id="172" name="Rectangle 171"/>
          <p:cNvSpPr/>
          <p:nvPr/>
        </p:nvSpPr>
        <p:spPr>
          <a:xfrm>
            <a:off x="5122760" y="4483288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TextBox 174"/>
          <p:cNvSpPr txBox="1"/>
          <p:nvPr/>
        </p:nvSpPr>
        <p:spPr>
          <a:xfrm>
            <a:off x="5188611" y="4473529"/>
            <a:ext cx="6649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5’-FU</a:t>
            </a:r>
            <a:endParaRPr lang="en-GB" sz="1500" b="1" dirty="0"/>
          </a:p>
        </p:txBody>
      </p:sp>
      <p:sp>
        <p:nvSpPr>
          <p:cNvPr id="180" name="Rectangle 179"/>
          <p:cNvSpPr/>
          <p:nvPr/>
        </p:nvSpPr>
        <p:spPr>
          <a:xfrm>
            <a:off x="1173040" y="5880396"/>
            <a:ext cx="948655" cy="2556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TextBox 180"/>
          <p:cNvSpPr txBox="1"/>
          <p:nvPr/>
        </p:nvSpPr>
        <p:spPr>
          <a:xfrm>
            <a:off x="1232026" y="5850120"/>
            <a:ext cx="8264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DHFU</a:t>
            </a:r>
            <a:endParaRPr lang="en-GB" sz="1500" dirty="0"/>
          </a:p>
        </p:txBody>
      </p:sp>
      <p:sp>
        <p:nvSpPr>
          <p:cNvPr id="182" name="Rectangle 181"/>
          <p:cNvSpPr/>
          <p:nvPr/>
        </p:nvSpPr>
        <p:spPr>
          <a:xfrm>
            <a:off x="1173040" y="5515911"/>
            <a:ext cx="948656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TextBox 186"/>
          <p:cNvSpPr txBox="1"/>
          <p:nvPr/>
        </p:nvSpPr>
        <p:spPr>
          <a:xfrm>
            <a:off x="1201290" y="5507051"/>
            <a:ext cx="9250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Eniluracil</a:t>
            </a:r>
            <a:endParaRPr lang="en-GB" sz="1500" dirty="0"/>
          </a:p>
        </p:txBody>
      </p:sp>
      <p:sp>
        <p:nvSpPr>
          <p:cNvPr id="189" name="Rectangle 188"/>
          <p:cNvSpPr/>
          <p:nvPr/>
        </p:nvSpPr>
        <p:spPr>
          <a:xfrm>
            <a:off x="1299488" y="4742605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TextBox 189"/>
          <p:cNvSpPr txBox="1"/>
          <p:nvPr/>
        </p:nvSpPr>
        <p:spPr>
          <a:xfrm>
            <a:off x="1347584" y="4740508"/>
            <a:ext cx="664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Uracil</a:t>
            </a:r>
            <a:endParaRPr lang="en-GB" sz="1500" dirty="0"/>
          </a:p>
        </p:txBody>
      </p:sp>
      <p:sp>
        <p:nvSpPr>
          <p:cNvPr id="193" name="Rectangle 192"/>
          <p:cNvSpPr/>
          <p:nvPr/>
        </p:nvSpPr>
        <p:spPr>
          <a:xfrm>
            <a:off x="6596194" y="2129479"/>
            <a:ext cx="973002" cy="502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TextBox 194"/>
          <p:cNvSpPr txBox="1"/>
          <p:nvPr/>
        </p:nvSpPr>
        <p:spPr>
          <a:xfrm>
            <a:off x="6624842" y="2140956"/>
            <a:ext cx="92369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500" dirty="0"/>
              <a:t>Acute TS induction</a:t>
            </a:r>
            <a:endParaRPr lang="en-GB" sz="1500" dirty="0"/>
          </a:p>
        </p:txBody>
      </p:sp>
      <p:sp>
        <p:nvSpPr>
          <p:cNvPr id="197" name="Rectangle 196"/>
          <p:cNvSpPr/>
          <p:nvPr/>
        </p:nvSpPr>
        <p:spPr>
          <a:xfrm>
            <a:off x="6486817" y="1648872"/>
            <a:ext cx="1157712" cy="2741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TextBox 197"/>
          <p:cNvSpPr txBox="1"/>
          <p:nvPr/>
        </p:nvSpPr>
        <p:spPr>
          <a:xfrm>
            <a:off x="6485448" y="1617264"/>
            <a:ext cx="11744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TS inhibition</a:t>
            </a:r>
            <a:endParaRPr lang="en-GB" sz="1500" dirty="0"/>
          </a:p>
        </p:txBody>
      </p:sp>
      <p:grpSp>
        <p:nvGrpSpPr>
          <p:cNvPr id="200" name="Group 199"/>
          <p:cNvGrpSpPr/>
          <p:nvPr/>
        </p:nvGrpSpPr>
        <p:grpSpPr>
          <a:xfrm rot="5400000">
            <a:off x="2375368" y="5524503"/>
            <a:ext cx="631205" cy="598880"/>
            <a:chOff x="3388360" y="2909772"/>
            <a:chExt cx="908148" cy="392323"/>
          </a:xfrm>
        </p:grpSpPr>
        <p:cxnSp>
          <p:nvCxnSpPr>
            <p:cNvPr id="300" name="Straight Arrow Connector 299"/>
            <p:cNvCxnSpPr/>
            <p:nvPr/>
          </p:nvCxnSpPr>
          <p:spPr>
            <a:xfrm rot="5400000">
              <a:off x="4095334" y="3105934"/>
              <a:ext cx="3923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flipH="1" flipV="1">
              <a:off x="3388360" y="2909772"/>
              <a:ext cx="908148" cy="4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Rectangle 201"/>
          <p:cNvSpPr/>
          <p:nvPr/>
        </p:nvSpPr>
        <p:spPr>
          <a:xfrm>
            <a:off x="5625999" y="3015213"/>
            <a:ext cx="403064" cy="252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5639374" y="2981419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TP</a:t>
            </a:r>
            <a:endParaRPr lang="en-GB" sz="1500" dirty="0"/>
          </a:p>
        </p:txBody>
      </p:sp>
      <p:sp>
        <p:nvSpPr>
          <p:cNvPr id="211" name="Rectangle 210"/>
          <p:cNvSpPr/>
          <p:nvPr/>
        </p:nvSpPr>
        <p:spPr>
          <a:xfrm>
            <a:off x="2621993" y="5134201"/>
            <a:ext cx="727512" cy="2933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TextBox 211"/>
          <p:cNvSpPr txBox="1"/>
          <p:nvPr/>
        </p:nvSpPr>
        <p:spPr>
          <a:xfrm>
            <a:off x="2686257" y="5127165"/>
            <a:ext cx="6246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DPD</a:t>
            </a:r>
            <a:endParaRPr lang="en-GB" sz="1500" dirty="0"/>
          </a:p>
        </p:txBody>
      </p:sp>
      <p:cxnSp>
        <p:nvCxnSpPr>
          <p:cNvPr id="213" name="Straight Arrow Connector 212"/>
          <p:cNvCxnSpPr/>
          <p:nvPr/>
        </p:nvCxnSpPr>
        <p:spPr>
          <a:xfrm>
            <a:off x="3426789" y="4686632"/>
            <a:ext cx="1584071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5397154" y="963351"/>
            <a:ext cx="826891" cy="2581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TextBox 216"/>
          <p:cNvSpPr txBox="1"/>
          <p:nvPr/>
        </p:nvSpPr>
        <p:spPr>
          <a:xfrm>
            <a:off x="5416410" y="931651"/>
            <a:ext cx="7745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CH</a:t>
            </a:r>
            <a:r>
              <a:rPr lang="en-US" sz="1500" baseline="-25000" dirty="0"/>
              <a:t>2</a:t>
            </a:r>
            <a:r>
              <a:rPr lang="en-US" sz="1500" dirty="0"/>
              <a:t>THF</a:t>
            </a:r>
            <a:endParaRPr lang="en-GB" sz="1500" dirty="0"/>
          </a:p>
        </p:txBody>
      </p:sp>
      <p:cxnSp>
        <p:nvCxnSpPr>
          <p:cNvPr id="224" name="Straight Arrow Connector 223"/>
          <p:cNvCxnSpPr/>
          <p:nvPr/>
        </p:nvCxnSpPr>
        <p:spPr>
          <a:xfrm>
            <a:off x="5941262" y="4638893"/>
            <a:ext cx="3040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4804631" y="1102499"/>
            <a:ext cx="4841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H="1">
            <a:off x="6093293" y="3153745"/>
            <a:ext cx="68276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9" name="Group 228"/>
          <p:cNvGrpSpPr/>
          <p:nvPr/>
        </p:nvGrpSpPr>
        <p:grpSpPr>
          <a:xfrm flipV="1">
            <a:off x="5821493" y="1331354"/>
            <a:ext cx="587851" cy="360612"/>
            <a:chOff x="609600" y="3683977"/>
            <a:chExt cx="891905" cy="493576"/>
          </a:xfrm>
        </p:grpSpPr>
        <p:cxnSp>
          <p:nvCxnSpPr>
            <p:cNvPr id="298" name="Straight Arrow Connector 297"/>
            <p:cNvCxnSpPr/>
            <p:nvPr/>
          </p:nvCxnSpPr>
          <p:spPr>
            <a:xfrm>
              <a:off x="612675" y="3691408"/>
              <a:ext cx="8888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609600" y="3683977"/>
              <a:ext cx="3075" cy="4935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Group 229"/>
          <p:cNvGrpSpPr/>
          <p:nvPr/>
        </p:nvGrpSpPr>
        <p:grpSpPr>
          <a:xfrm>
            <a:off x="5821493" y="1842179"/>
            <a:ext cx="587851" cy="366065"/>
            <a:chOff x="5830212" y="1933866"/>
            <a:chExt cx="645302" cy="315762"/>
          </a:xfrm>
        </p:grpSpPr>
        <p:cxnSp>
          <p:nvCxnSpPr>
            <p:cNvPr id="296" name="Straight Arrow Connector 295"/>
            <p:cNvCxnSpPr/>
            <p:nvPr/>
          </p:nvCxnSpPr>
          <p:spPr>
            <a:xfrm>
              <a:off x="5830212" y="1940397"/>
              <a:ext cx="6453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5830212" y="1933866"/>
              <a:ext cx="0" cy="3157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Rectangle 230"/>
          <p:cNvSpPr/>
          <p:nvPr/>
        </p:nvSpPr>
        <p:spPr>
          <a:xfrm>
            <a:off x="5397155" y="2245920"/>
            <a:ext cx="825908" cy="2581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TextBox 232"/>
          <p:cNvSpPr txBox="1"/>
          <p:nvPr/>
        </p:nvSpPr>
        <p:spPr>
          <a:xfrm>
            <a:off x="8768517" y="2847633"/>
            <a:ext cx="92369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DNA</a:t>
            </a:r>
          </a:p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damage</a:t>
            </a:r>
            <a:endParaRPr lang="en-GB" sz="1600" b="1" dirty="0">
              <a:solidFill>
                <a:srgbClr val="B7184E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768517" y="5616235"/>
            <a:ext cx="92369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RNA</a:t>
            </a:r>
          </a:p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damage</a:t>
            </a:r>
            <a:endParaRPr lang="en-GB" sz="1600" b="1" dirty="0">
              <a:solidFill>
                <a:srgbClr val="B7184E"/>
              </a:solidFill>
            </a:endParaRPr>
          </a:p>
        </p:txBody>
      </p:sp>
      <p:cxnSp>
        <p:nvCxnSpPr>
          <p:cNvPr id="235" name="Straight Arrow Connector 234"/>
          <p:cNvCxnSpPr/>
          <p:nvPr/>
        </p:nvCxnSpPr>
        <p:spPr>
          <a:xfrm flipV="1">
            <a:off x="6727567" y="4830034"/>
            <a:ext cx="0" cy="2361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/>
          <p:cNvGrpSpPr/>
          <p:nvPr/>
        </p:nvGrpSpPr>
        <p:grpSpPr>
          <a:xfrm rot="16200000">
            <a:off x="6967729" y="2777470"/>
            <a:ext cx="237924" cy="112123"/>
            <a:chOff x="-1428198" y="2316010"/>
            <a:chExt cx="888830" cy="126349"/>
          </a:xfrm>
        </p:grpSpPr>
        <p:cxnSp>
          <p:nvCxnSpPr>
            <p:cNvPr id="294" name="Straight Arrow Connector 293"/>
            <p:cNvCxnSpPr/>
            <p:nvPr/>
          </p:nvCxnSpPr>
          <p:spPr>
            <a:xfrm>
              <a:off x="-1428198" y="2379185"/>
              <a:ext cx="888830" cy="0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-539368" y="2316010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4" name="Straight Arrow Connector 243"/>
          <p:cNvCxnSpPr/>
          <p:nvPr/>
        </p:nvCxnSpPr>
        <p:spPr>
          <a:xfrm>
            <a:off x="7390077" y="3153745"/>
            <a:ext cx="1379939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>
            <a:off x="9202478" y="4861602"/>
            <a:ext cx="0" cy="72321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3" name="Group 262"/>
          <p:cNvGrpSpPr/>
          <p:nvPr/>
        </p:nvGrpSpPr>
        <p:grpSpPr>
          <a:xfrm flipV="1">
            <a:off x="4593077" y="3983194"/>
            <a:ext cx="417783" cy="566099"/>
            <a:chOff x="604166" y="3709263"/>
            <a:chExt cx="889295" cy="453573"/>
          </a:xfrm>
        </p:grpSpPr>
        <p:cxnSp>
          <p:nvCxnSpPr>
            <p:cNvPr id="292" name="Straight Arrow Connector 291"/>
            <p:cNvCxnSpPr/>
            <p:nvPr/>
          </p:nvCxnSpPr>
          <p:spPr>
            <a:xfrm>
              <a:off x="604632" y="3709263"/>
              <a:ext cx="8888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04166" y="3709263"/>
              <a:ext cx="0" cy="4535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oup 263"/>
          <p:cNvGrpSpPr/>
          <p:nvPr/>
        </p:nvGrpSpPr>
        <p:grpSpPr>
          <a:xfrm>
            <a:off x="1645260" y="5291483"/>
            <a:ext cx="826528" cy="193195"/>
            <a:chOff x="1648482" y="5594934"/>
            <a:chExt cx="871493" cy="177984"/>
          </a:xfrm>
        </p:grpSpPr>
        <p:grpSp>
          <p:nvGrpSpPr>
            <p:cNvPr id="288" name="Group 287"/>
            <p:cNvGrpSpPr/>
            <p:nvPr/>
          </p:nvGrpSpPr>
          <p:grpSpPr>
            <a:xfrm>
              <a:off x="1650749" y="5594934"/>
              <a:ext cx="869226" cy="126349"/>
              <a:chOff x="-1428198" y="2316010"/>
              <a:chExt cx="888830" cy="126349"/>
            </a:xfrm>
          </p:grpSpPr>
          <p:cxnSp>
            <p:nvCxnSpPr>
              <p:cNvPr id="290" name="Straight Arrow Connector 289"/>
              <p:cNvCxnSpPr/>
              <p:nvPr/>
            </p:nvCxnSpPr>
            <p:spPr>
              <a:xfrm>
                <a:off x="-1428198" y="2379185"/>
                <a:ext cx="888830" cy="0"/>
              </a:xfrm>
              <a:prstGeom prst="straightConnector1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-539368" y="2316010"/>
                <a:ext cx="0" cy="126349"/>
              </a:xfrm>
              <a:prstGeom prst="line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Straight Connector 288"/>
            <p:cNvCxnSpPr/>
            <p:nvPr/>
          </p:nvCxnSpPr>
          <p:spPr>
            <a:xfrm>
              <a:off x="1648482" y="5649486"/>
              <a:ext cx="0" cy="123432"/>
            </a:xfrm>
            <a:prstGeom prst="line">
              <a:avLst/>
            </a:prstGeom>
            <a:ln w="19050">
              <a:solidFill>
                <a:srgbClr val="B718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5" name="TextBox 264"/>
          <p:cNvSpPr txBox="1"/>
          <p:nvPr/>
        </p:nvSpPr>
        <p:spPr>
          <a:xfrm rot="16200000">
            <a:off x="2956371" y="5697229"/>
            <a:ext cx="1004286" cy="29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Extracellular</a:t>
            </a:r>
            <a:endParaRPr lang="en-GB" sz="1200" dirty="0"/>
          </a:p>
        </p:txBody>
      </p:sp>
      <p:sp>
        <p:nvSpPr>
          <p:cNvPr id="266" name="TextBox 265"/>
          <p:cNvSpPr txBox="1"/>
          <p:nvPr/>
        </p:nvSpPr>
        <p:spPr>
          <a:xfrm rot="16200000">
            <a:off x="3610998" y="5706174"/>
            <a:ext cx="1004286" cy="29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Intracellular</a:t>
            </a:r>
            <a:endParaRPr lang="en-GB" sz="1200" dirty="0"/>
          </a:p>
        </p:txBody>
      </p:sp>
      <p:cxnSp>
        <p:nvCxnSpPr>
          <p:cNvPr id="267" name="Straight Arrow Connector 266"/>
          <p:cNvCxnSpPr/>
          <p:nvPr/>
        </p:nvCxnSpPr>
        <p:spPr>
          <a:xfrm>
            <a:off x="7989008" y="2980302"/>
            <a:ext cx="78100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2989670" y="4834507"/>
            <a:ext cx="0" cy="2291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9" name="Group 268"/>
          <p:cNvGrpSpPr/>
          <p:nvPr/>
        </p:nvGrpSpPr>
        <p:grpSpPr>
          <a:xfrm>
            <a:off x="1649535" y="5113300"/>
            <a:ext cx="826528" cy="169981"/>
            <a:chOff x="1652979" y="5373202"/>
            <a:chExt cx="869226" cy="178763"/>
          </a:xfrm>
        </p:grpSpPr>
        <p:grpSp>
          <p:nvGrpSpPr>
            <p:cNvPr id="284" name="Group 283"/>
            <p:cNvGrpSpPr/>
            <p:nvPr/>
          </p:nvGrpSpPr>
          <p:grpSpPr>
            <a:xfrm>
              <a:off x="1652979" y="5425616"/>
              <a:ext cx="869226" cy="126349"/>
              <a:chOff x="-1428198" y="2316010"/>
              <a:chExt cx="888830" cy="126349"/>
            </a:xfrm>
          </p:grpSpPr>
          <p:cxnSp>
            <p:nvCxnSpPr>
              <p:cNvPr id="286" name="Straight Arrow Connector 285"/>
              <p:cNvCxnSpPr/>
              <p:nvPr/>
            </p:nvCxnSpPr>
            <p:spPr>
              <a:xfrm>
                <a:off x="-1428198" y="2379185"/>
                <a:ext cx="888830" cy="0"/>
              </a:xfrm>
              <a:prstGeom prst="straightConnector1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-539368" y="2316010"/>
                <a:ext cx="0" cy="126349"/>
              </a:xfrm>
              <a:prstGeom prst="line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Straight Connector 284"/>
            <p:cNvCxnSpPr/>
            <p:nvPr/>
          </p:nvCxnSpPr>
          <p:spPr>
            <a:xfrm>
              <a:off x="1657757" y="5373202"/>
              <a:ext cx="0" cy="123432"/>
            </a:xfrm>
            <a:prstGeom prst="line">
              <a:avLst/>
            </a:prstGeom>
            <a:ln w="19050">
              <a:solidFill>
                <a:srgbClr val="B718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0" name="Straight Arrow Connector 269"/>
          <p:cNvCxnSpPr/>
          <p:nvPr/>
        </p:nvCxnSpPr>
        <p:spPr>
          <a:xfrm>
            <a:off x="7172605" y="4646980"/>
            <a:ext cx="3040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8423109" y="4638893"/>
            <a:ext cx="3040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6716834" y="5505593"/>
            <a:ext cx="0" cy="2361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6348561" y="4477922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4" name="TextBox 273"/>
          <p:cNvSpPr txBox="1"/>
          <p:nvPr/>
        </p:nvSpPr>
        <p:spPr>
          <a:xfrm>
            <a:off x="6412859" y="4478497"/>
            <a:ext cx="6649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OPRT</a:t>
            </a:r>
            <a:endParaRPr lang="en-GB" sz="1500" dirty="0"/>
          </a:p>
        </p:txBody>
      </p:sp>
      <p:sp>
        <p:nvSpPr>
          <p:cNvPr id="275" name="Rectangle 274"/>
          <p:cNvSpPr/>
          <p:nvPr/>
        </p:nvSpPr>
        <p:spPr>
          <a:xfrm>
            <a:off x="7581271" y="4476423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TextBox 275"/>
          <p:cNvSpPr txBox="1"/>
          <p:nvPr/>
        </p:nvSpPr>
        <p:spPr>
          <a:xfrm>
            <a:off x="7616880" y="4466665"/>
            <a:ext cx="6649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FUMP</a:t>
            </a:r>
            <a:endParaRPr lang="en-GB" sz="1500" b="1" dirty="0"/>
          </a:p>
        </p:txBody>
      </p:sp>
      <p:sp>
        <p:nvSpPr>
          <p:cNvPr id="277" name="Rectangle 276"/>
          <p:cNvSpPr/>
          <p:nvPr/>
        </p:nvSpPr>
        <p:spPr>
          <a:xfrm>
            <a:off x="8839547" y="4484752"/>
            <a:ext cx="725863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8" name="TextBox 277"/>
          <p:cNvSpPr txBox="1"/>
          <p:nvPr/>
        </p:nvSpPr>
        <p:spPr>
          <a:xfrm>
            <a:off x="8905397" y="4474994"/>
            <a:ext cx="6649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FUTP</a:t>
            </a:r>
            <a:endParaRPr lang="en-GB" sz="1500" b="1" dirty="0"/>
          </a:p>
        </p:txBody>
      </p:sp>
      <p:cxnSp>
        <p:nvCxnSpPr>
          <p:cNvPr id="279" name="Straight Arrow Connector 278"/>
          <p:cNvCxnSpPr/>
          <p:nvPr/>
        </p:nvCxnSpPr>
        <p:spPr>
          <a:xfrm flipV="1">
            <a:off x="5821493" y="2561866"/>
            <a:ext cx="0" cy="3906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>
            <a:off x="6239286" y="2368943"/>
            <a:ext cx="3040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Group 280"/>
          <p:cNvGrpSpPr/>
          <p:nvPr/>
        </p:nvGrpSpPr>
        <p:grpSpPr>
          <a:xfrm>
            <a:off x="7711961" y="1776851"/>
            <a:ext cx="277047" cy="1207475"/>
            <a:chOff x="7845425" y="1864390"/>
            <a:chExt cx="110397" cy="1269854"/>
          </a:xfrm>
        </p:grpSpPr>
        <p:cxnSp>
          <p:nvCxnSpPr>
            <p:cNvPr id="282" name="Straight Connector 281"/>
            <p:cNvCxnSpPr/>
            <p:nvPr/>
          </p:nvCxnSpPr>
          <p:spPr>
            <a:xfrm>
              <a:off x="7955822" y="1864390"/>
              <a:ext cx="0" cy="126985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flipH="1">
              <a:off x="7845425" y="1873943"/>
              <a:ext cx="110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" name="Rectangle 309"/>
          <p:cNvSpPr/>
          <p:nvPr/>
        </p:nvSpPr>
        <p:spPr>
          <a:xfrm>
            <a:off x="8913096" y="306292"/>
            <a:ext cx="2963224" cy="2363234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2" name="TextBox 311"/>
          <p:cNvSpPr txBox="1"/>
          <p:nvPr/>
        </p:nvSpPr>
        <p:spPr>
          <a:xfrm>
            <a:off x="9009873" y="413340"/>
            <a:ext cx="90576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50" dirty="0"/>
              <a:t>5-FU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5'DFUR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CH</a:t>
            </a:r>
            <a:r>
              <a:rPr lang="en-GB" sz="1050" baseline="-25000" dirty="0"/>
              <a:t>2</a:t>
            </a:r>
            <a:r>
              <a:rPr lang="en-GB" sz="1050" dirty="0"/>
              <a:t>THF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DHFU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DPD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FdUMP</a:t>
            </a:r>
            <a:endParaRPr lang="en-GB" sz="1050" dirty="0"/>
          </a:p>
          <a:p>
            <a:pPr>
              <a:lnSpc>
                <a:spcPts val="1100"/>
              </a:lnSpc>
            </a:pPr>
            <a:r>
              <a:rPr lang="en-GB" sz="1050" dirty="0"/>
              <a:t>FUMP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FUTP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IFNs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LV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MTX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OPRT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PRPP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TP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TS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9601709" y="413340"/>
            <a:ext cx="2578894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GB" sz="1050" dirty="0"/>
              <a:t>5-fluorouracil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5’deoxy-5-fluorouridine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5,10-methylene tetrahydrofolate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5,6-dihydro-5-fluorouracil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Dihydropyrimidine</a:t>
            </a:r>
            <a:r>
              <a:rPr lang="en-GB" sz="1050" dirty="0"/>
              <a:t> dehydrogenase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Fluorodeoxyuridine</a:t>
            </a:r>
            <a:r>
              <a:rPr lang="en-GB" sz="1050" dirty="0"/>
              <a:t> monophosphate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Fluorouridine</a:t>
            </a:r>
            <a:r>
              <a:rPr lang="en-GB" sz="1050" dirty="0"/>
              <a:t> monophosphate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Fluorouridine</a:t>
            </a:r>
            <a:r>
              <a:rPr lang="en-GB" sz="1050" dirty="0"/>
              <a:t> triphosphate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Interferons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Leucovorin</a:t>
            </a:r>
            <a:endParaRPr lang="en-GB" sz="1050" dirty="0"/>
          </a:p>
          <a:p>
            <a:pPr>
              <a:lnSpc>
                <a:spcPts val="1100"/>
              </a:lnSpc>
            </a:pPr>
            <a:r>
              <a:rPr lang="en-GB" sz="1050" dirty="0"/>
              <a:t>Methotrexate</a:t>
            </a:r>
          </a:p>
          <a:p>
            <a:pPr>
              <a:lnSpc>
                <a:spcPts val="1100"/>
              </a:lnSpc>
            </a:pPr>
            <a:r>
              <a:rPr lang="en-GB" sz="1050" dirty="0" err="1"/>
              <a:t>Orotate</a:t>
            </a:r>
            <a:r>
              <a:rPr lang="en-GB" sz="1050" dirty="0"/>
              <a:t> phosphorylase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Phosphoribosyl pyrophosphate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Thymidine phosphorylase</a:t>
            </a:r>
          </a:p>
          <a:p>
            <a:pPr>
              <a:lnSpc>
                <a:spcPts val="1100"/>
              </a:lnSpc>
            </a:pPr>
            <a:r>
              <a:rPr lang="en-GB" sz="1050" dirty="0"/>
              <a:t>Thymidylate synthase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411479" y="2214452"/>
            <a:ext cx="7649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/>
              <a:t>FdUMP</a:t>
            </a:r>
            <a:endParaRPr lang="en-GB" sz="1500" b="1" dirty="0"/>
          </a:p>
        </p:txBody>
      </p:sp>
    </p:spTree>
    <p:extLst>
      <p:ext uri="{BB962C8B-B14F-4D97-AF65-F5344CB8AC3E}">
        <p14:creationId xmlns:p14="http://schemas.microsoft.com/office/powerpoint/2010/main" val="207298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66</cp:revision>
  <dcterms:created xsi:type="dcterms:W3CDTF">2022-08-17T19:29:54Z</dcterms:created>
  <dcterms:modified xsi:type="dcterms:W3CDTF">2022-09-08T14:02:09Z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2022-09-05T12:20:52Z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61797548-87a3-44f0-bf43-00006f3c6f66</vt:lpwstr>
  </property>
  <property fmtid="{D5CDD505-2E9C-101B-9397-08002B2CF9AE}" pid="8" name="MSIP_Label_418c1083-8924-401d-97ae-40f5eed0fcd8_ContentBits">
    <vt:lpwstr>0</vt:lpwstr>
  </property>
</Properties>
</file>