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 Hm" initials="JH" lastIdx="1" clrIdx="0">
    <p:extLst>
      <p:ext uri="{19B8F6BF-5375-455C-9EA6-DF929625EA0E}">
        <p15:presenceInfo xmlns:p15="http://schemas.microsoft.com/office/powerpoint/2012/main" userId="Jana H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D2AF7E"/>
    <a:srgbClr val="9789B1"/>
    <a:srgbClr val="676568"/>
    <a:srgbClr val="949699"/>
    <a:srgbClr val="6E6891"/>
    <a:srgbClr val="2F3935"/>
    <a:srgbClr val="FFFFCC"/>
    <a:srgbClr val="E95B69"/>
    <a:srgbClr val="D4A2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8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59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2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5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2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B2CCA-C2B6-4C41-A9D9-2E1EA4773A1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7112-6849-435D-965D-51DF4461D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7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hyperlink" Target="https://acsjournals.onlinelibrary.wiley.com/doi/10.3322/caac.21708" TargetMode="Externa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/>
          <p:cNvSpPr/>
          <p:nvPr/>
        </p:nvSpPr>
        <p:spPr>
          <a:xfrm>
            <a:off x="596326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258928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1921121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2583724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3247599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3915777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4577971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5240164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5908190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6564960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7227153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7889347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8553630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9221809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9884003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10546196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11208390" y="3083965"/>
            <a:ext cx="602422" cy="6024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14361" y="6315150"/>
            <a:ext cx="11457718" cy="329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Quelle: Adapted from </a:t>
            </a:r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2"/>
              </a:rPr>
              <a:t>Siegel et al.,2022</a:t>
            </a:r>
            <a:r>
              <a:rPr lang="en-US" sz="1200">
                <a:solidFill>
                  <a:schemeClr val="tx2">
                    <a:lumMod val="40000"/>
                    <a:lumOff val="60000"/>
                  </a:schemeClr>
                </a:solidFill>
              </a:rPr>
              <a:t>. 									AT-UNB-0518</a:t>
            </a:r>
            <a:endParaRPr lang="en-GB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42" y="3104403"/>
            <a:ext cx="587416" cy="5805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11" y="3088159"/>
            <a:ext cx="516060" cy="5904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476" y="3083965"/>
            <a:ext cx="555668" cy="5980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468" y="3099622"/>
            <a:ext cx="548572" cy="578102"/>
          </a:xfrm>
          <a:prstGeom prst="rect">
            <a:avLst/>
          </a:prstGeom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290" y="3199282"/>
            <a:ext cx="373476" cy="3862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1959">
            <a:off x="2117118" y="3094972"/>
            <a:ext cx="405872" cy="5988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313" y="3102761"/>
            <a:ext cx="350609" cy="5735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033" y="3152510"/>
            <a:ext cx="585280" cy="4655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844" y="3091550"/>
            <a:ext cx="578176" cy="58617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594" y="3132966"/>
            <a:ext cx="516194" cy="50334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847" y="3098459"/>
            <a:ext cx="520387" cy="55739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247" y="3094049"/>
            <a:ext cx="582500" cy="58473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154" y="3239552"/>
            <a:ext cx="580998" cy="37556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242" y="3089247"/>
            <a:ext cx="500860" cy="59285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099" y="3204506"/>
            <a:ext cx="365277" cy="38766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91"/>
          <a:stretch/>
        </p:blipFill>
        <p:spPr>
          <a:xfrm>
            <a:off x="753398" y="4035157"/>
            <a:ext cx="10960692" cy="210158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7"/>
          <a:stretch/>
        </p:blipFill>
        <p:spPr>
          <a:xfrm>
            <a:off x="753398" y="666213"/>
            <a:ext cx="10960692" cy="2335904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707063" y="252039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3%</a:t>
            </a:r>
            <a:endParaRPr lang="en-GB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681704" y="4215068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3%</a:t>
            </a:r>
            <a:endParaRPr lang="en-GB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2683129" y="252039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3%</a:t>
            </a:r>
            <a:endParaRPr lang="en-GB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3835340" y="251181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3%</a:t>
            </a:r>
            <a:endParaRPr lang="en-GB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6180400" y="252039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3%</a:t>
            </a:r>
            <a:endParaRPr lang="en-GB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7326558" y="2520394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3%</a:t>
            </a:r>
            <a:endParaRPr lang="en-GB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11229555" y="2524501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3%</a:t>
            </a:r>
            <a:endParaRPr lang="en-GB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11454895" y="2521368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3%</a:t>
            </a:r>
            <a:endParaRPr lang="en-GB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3255232" y="1287014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21%</a:t>
            </a:r>
            <a:endParaRPr lang="en-GB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3548810" y="1823003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13%</a:t>
            </a:r>
            <a:endParaRPr lang="en-GB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4095756" y="249055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4%</a:t>
            </a:r>
            <a:endParaRPr lang="en-GB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4310923" y="1690690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15%</a:t>
            </a:r>
            <a:endParaRPr lang="en-GB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4656758" y="621096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31%</a:t>
            </a:r>
            <a:endParaRPr lang="en-GB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5339427" y="247032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4%</a:t>
            </a:r>
            <a:endParaRPr lang="en-GB" sz="1400" dirty="0"/>
          </a:p>
        </p:txBody>
      </p:sp>
      <p:sp>
        <p:nvSpPr>
          <p:cNvPr id="86" name="TextBox 85"/>
          <p:cNvSpPr txBox="1"/>
          <p:nvPr/>
        </p:nvSpPr>
        <p:spPr>
          <a:xfrm>
            <a:off x="5918188" y="217476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8%</a:t>
            </a:r>
            <a:endParaRPr lang="en-GB" sz="1400" dirty="0"/>
          </a:p>
        </p:txBody>
      </p:sp>
      <p:sp>
        <p:nvSpPr>
          <p:cNvPr id="87" name="TextBox 86"/>
          <p:cNvSpPr txBox="1"/>
          <p:nvPr/>
        </p:nvSpPr>
        <p:spPr>
          <a:xfrm>
            <a:off x="6510920" y="216462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8%</a:t>
            </a:r>
            <a:endParaRPr lang="en-GB" sz="1400" dirty="0"/>
          </a:p>
        </p:txBody>
      </p:sp>
      <p:sp>
        <p:nvSpPr>
          <p:cNvPr id="88" name="TextBox 87"/>
          <p:cNvSpPr txBox="1"/>
          <p:nvPr/>
        </p:nvSpPr>
        <p:spPr>
          <a:xfrm>
            <a:off x="6801988" y="216462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8%</a:t>
            </a:r>
            <a:endParaRPr lang="en-GB" sz="1400" dirty="0"/>
          </a:p>
        </p:txBody>
      </p:sp>
      <p:sp>
        <p:nvSpPr>
          <p:cNvPr id="89" name="TextBox 88"/>
          <p:cNvSpPr txBox="1"/>
          <p:nvPr/>
        </p:nvSpPr>
        <p:spPr>
          <a:xfrm>
            <a:off x="9293378" y="246600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4%</a:t>
            </a:r>
            <a:endParaRPr lang="en-GB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9744324" y="246600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4%</a:t>
            </a:r>
            <a:endParaRPr lang="en-GB" sz="1400" dirty="0"/>
          </a:p>
        </p:txBody>
      </p:sp>
      <p:sp>
        <p:nvSpPr>
          <p:cNvPr id="91" name="TextBox 90"/>
          <p:cNvSpPr txBox="1"/>
          <p:nvPr/>
        </p:nvSpPr>
        <p:spPr>
          <a:xfrm>
            <a:off x="10015486" y="224594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7%</a:t>
            </a:r>
            <a:endParaRPr lang="en-GB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10619741" y="236747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5%</a:t>
            </a:r>
            <a:endParaRPr lang="en-GB" sz="1400" dirty="0"/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459" y="3232586"/>
            <a:ext cx="510540" cy="422238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7222">
            <a:off x="9899594" y="3139811"/>
            <a:ext cx="526311" cy="531068"/>
          </a:xfrm>
          <a:prstGeom prst="rect">
            <a:avLst/>
          </a:prstGeom>
        </p:spPr>
      </p:pic>
      <p:sp>
        <p:nvSpPr>
          <p:cNvPr id="101" name="TextBox 100"/>
          <p:cNvSpPr txBox="1"/>
          <p:nvPr/>
        </p:nvSpPr>
        <p:spPr>
          <a:xfrm>
            <a:off x="1358000" y="4265356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4%</a:t>
            </a:r>
            <a:endParaRPr lang="en-GB" sz="1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034296" y="4265357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4%</a:t>
            </a:r>
            <a:endParaRPr lang="en-GB" sz="1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3791480" y="426989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4%</a:t>
            </a:r>
            <a:endParaRPr lang="en-GB" sz="1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4108784" y="4271300"/>
            <a:ext cx="469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4%</a:t>
            </a:r>
            <a:endParaRPr lang="en-GB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7795444" y="4265357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4%</a:t>
            </a:r>
            <a:endParaRPr lang="en-GB" sz="14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548810" y="4843699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12%</a:t>
            </a:r>
            <a:endParaRPr lang="en-GB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249224" y="5442045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21%</a:t>
            </a:r>
            <a:endParaRPr lang="en-GB" sz="1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5339427" y="442782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6%</a:t>
            </a:r>
            <a:endParaRPr lang="en-GB" sz="1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930281" y="457120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8%</a:t>
            </a:r>
            <a:endParaRPr lang="en-GB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826441" y="457120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8%</a:t>
            </a:r>
            <a:endParaRPr lang="en-GB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6554190" y="4639011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9%</a:t>
            </a:r>
            <a:endParaRPr lang="en-GB" sz="1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7312847" y="4365888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5%</a:t>
            </a:r>
            <a:endParaRPr lang="en-GB" sz="1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8333526" y="4760916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11%</a:t>
            </a:r>
            <a:endParaRPr lang="en-GB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0633218" y="4423787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6%</a:t>
            </a:r>
            <a:endParaRPr lang="en-GB" sz="1400" dirty="0"/>
          </a:p>
        </p:txBody>
      </p:sp>
      <p:sp>
        <p:nvSpPr>
          <p:cNvPr id="115" name="TextBox 114"/>
          <p:cNvSpPr txBox="1"/>
          <p:nvPr/>
        </p:nvSpPr>
        <p:spPr>
          <a:xfrm>
            <a:off x="11148624" y="426395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4%</a:t>
            </a:r>
            <a:endParaRPr lang="en-GB" sz="1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11465928" y="4265356"/>
            <a:ext cx="469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4%</a:t>
            </a:r>
            <a:endParaRPr lang="en-GB" sz="1400" dirty="0"/>
          </a:p>
        </p:txBody>
      </p:sp>
      <p:pic>
        <p:nvPicPr>
          <p:cNvPr id="119" name="Picture 118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555" y="427911"/>
            <a:ext cx="316638" cy="529852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1578" y="5956713"/>
            <a:ext cx="429610" cy="428019"/>
          </a:xfrm>
          <a:prstGeom prst="rect">
            <a:avLst/>
          </a:prstGeom>
        </p:spPr>
      </p:pic>
      <p:grpSp>
        <p:nvGrpSpPr>
          <p:cNvPr id="139" name="Group 138"/>
          <p:cNvGrpSpPr/>
          <p:nvPr/>
        </p:nvGrpSpPr>
        <p:grpSpPr>
          <a:xfrm>
            <a:off x="334895" y="3898674"/>
            <a:ext cx="379091" cy="2028612"/>
            <a:chOff x="366493" y="3582873"/>
            <a:chExt cx="379091" cy="2028612"/>
          </a:xfrm>
        </p:grpSpPr>
        <p:sp>
          <p:nvSpPr>
            <p:cNvPr id="121" name="TextBox 120"/>
            <p:cNvSpPr txBox="1"/>
            <p:nvPr/>
          </p:nvSpPr>
          <p:spPr>
            <a:xfrm>
              <a:off x="409229" y="3582873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0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10533" y="3927585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5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68145" y="427562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10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68145" y="461439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15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66493" y="496428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20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78176" y="5303708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25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36637" y="1116510"/>
            <a:ext cx="376886" cy="2016285"/>
            <a:chOff x="368235" y="827319"/>
            <a:chExt cx="376886" cy="2016285"/>
          </a:xfrm>
        </p:grpSpPr>
        <p:sp>
          <p:nvSpPr>
            <p:cNvPr id="129" name="TextBox 128"/>
            <p:cNvSpPr txBox="1"/>
            <p:nvPr/>
          </p:nvSpPr>
          <p:spPr>
            <a:xfrm>
              <a:off x="409229" y="2535827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0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13191" y="219652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5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77713" y="184966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10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70288" y="151023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15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68235" y="117420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20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371471" y="827319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25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6180067" y="4218968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3%</a:t>
            </a:r>
            <a:endParaRPr lang="en-GB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8669928" y="5918188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27%</a:t>
            </a:r>
            <a:endParaRPr lang="en-GB" sz="1400" dirty="0"/>
          </a:p>
        </p:txBody>
      </p:sp>
      <p:sp>
        <p:nvSpPr>
          <p:cNvPr id="142" name="Rectangle 141"/>
          <p:cNvSpPr/>
          <p:nvPr/>
        </p:nvSpPr>
        <p:spPr>
          <a:xfrm>
            <a:off x="577369" y="3738891"/>
            <a:ext cx="662361" cy="23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GB" sz="1000" i="1" dirty="0"/>
              <a:t>brain/NS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1204958" y="3743558"/>
            <a:ext cx="718466" cy="23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1000" i="1" dirty="0"/>
              <a:t>oral cavity</a:t>
            </a:r>
            <a:endParaRPr lang="en-GB" sz="1000" i="1" dirty="0"/>
          </a:p>
        </p:txBody>
      </p:sp>
      <p:sp>
        <p:nvSpPr>
          <p:cNvPr id="146" name="Rectangle 145"/>
          <p:cNvSpPr/>
          <p:nvPr/>
        </p:nvSpPr>
        <p:spPr>
          <a:xfrm>
            <a:off x="1856825" y="3737987"/>
            <a:ext cx="739306" cy="23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1000" i="1" dirty="0"/>
              <a:t>esophagus</a:t>
            </a:r>
            <a:endParaRPr lang="en-GB" sz="1000" i="1" dirty="0"/>
          </a:p>
        </p:txBody>
      </p:sp>
      <p:sp>
        <p:nvSpPr>
          <p:cNvPr id="147" name="Rectangle 146"/>
          <p:cNvSpPr/>
          <p:nvPr/>
        </p:nvSpPr>
        <p:spPr>
          <a:xfrm>
            <a:off x="2627912" y="3742380"/>
            <a:ext cx="561372" cy="23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1000" i="1" dirty="0"/>
              <a:t>thyroid</a:t>
            </a:r>
            <a:endParaRPr lang="en-GB" sz="1000" i="1" dirty="0"/>
          </a:p>
        </p:txBody>
      </p:sp>
      <p:sp>
        <p:nvSpPr>
          <p:cNvPr id="148" name="Rectangle 147"/>
          <p:cNvSpPr/>
          <p:nvPr/>
        </p:nvSpPr>
        <p:spPr>
          <a:xfrm>
            <a:off x="3347550" y="3745022"/>
            <a:ext cx="409086" cy="23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1000" i="1" dirty="0"/>
              <a:t>lung</a:t>
            </a:r>
            <a:endParaRPr lang="en-GB" sz="1000" i="1" dirty="0"/>
          </a:p>
        </p:txBody>
      </p:sp>
      <p:sp>
        <p:nvSpPr>
          <p:cNvPr id="149" name="Rectangle 148"/>
          <p:cNvSpPr/>
          <p:nvPr/>
        </p:nvSpPr>
        <p:spPr>
          <a:xfrm>
            <a:off x="3808385" y="3678370"/>
            <a:ext cx="841897" cy="350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i="1" dirty="0"/>
              <a:t>non-</a:t>
            </a:r>
            <a:r>
              <a:rPr lang="en-US" sz="1000" i="1" dirty="0" err="1"/>
              <a:t>hodgkin</a:t>
            </a:r>
            <a:endParaRPr lang="en-US" sz="1000" i="1" dirty="0"/>
          </a:p>
          <a:p>
            <a:pPr algn="ctr">
              <a:lnSpc>
                <a:spcPts val="1000"/>
              </a:lnSpc>
            </a:pPr>
            <a:r>
              <a:rPr lang="en-US" sz="1000" i="1" dirty="0"/>
              <a:t>lymphoma</a:t>
            </a:r>
            <a:endParaRPr lang="en-GB" sz="1000" i="1" dirty="0"/>
          </a:p>
        </p:txBody>
      </p:sp>
      <p:sp>
        <p:nvSpPr>
          <p:cNvPr id="150" name="Rectangle 149"/>
          <p:cNvSpPr/>
          <p:nvPr/>
        </p:nvSpPr>
        <p:spPr>
          <a:xfrm>
            <a:off x="4625147" y="3743795"/>
            <a:ext cx="513282" cy="2223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i="1" dirty="0"/>
              <a:t>breast</a:t>
            </a:r>
            <a:endParaRPr lang="en-GB" sz="1000" i="1" dirty="0"/>
          </a:p>
        </p:txBody>
      </p:sp>
      <p:sp>
        <p:nvSpPr>
          <p:cNvPr id="151" name="Rectangle 150"/>
          <p:cNvSpPr/>
          <p:nvPr/>
        </p:nvSpPr>
        <p:spPr>
          <a:xfrm>
            <a:off x="5218229" y="3750319"/>
            <a:ext cx="638316" cy="2223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i="1" dirty="0"/>
              <a:t>liver/bile</a:t>
            </a:r>
            <a:endParaRPr lang="en-GB" sz="1000" i="1" dirty="0"/>
          </a:p>
        </p:txBody>
      </p:sp>
      <p:sp>
        <p:nvSpPr>
          <p:cNvPr id="152" name="Rectangle 151"/>
          <p:cNvSpPr/>
          <p:nvPr/>
        </p:nvSpPr>
        <p:spPr>
          <a:xfrm>
            <a:off x="5910614" y="3744979"/>
            <a:ext cx="654346" cy="2223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i="1" dirty="0"/>
              <a:t>pancreas</a:t>
            </a:r>
            <a:endParaRPr lang="en-GB" sz="1000" i="1" dirty="0"/>
          </a:p>
        </p:txBody>
      </p:sp>
      <p:sp>
        <p:nvSpPr>
          <p:cNvPr id="153" name="Rectangle 152"/>
          <p:cNvSpPr/>
          <p:nvPr/>
        </p:nvSpPr>
        <p:spPr>
          <a:xfrm>
            <a:off x="6656967" y="3744979"/>
            <a:ext cx="463589" cy="2223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i="1" dirty="0"/>
              <a:t>colon</a:t>
            </a:r>
            <a:endParaRPr lang="en-GB" sz="1000" i="1" dirty="0"/>
          </a:p>
        </p:txBody>
      </p:sp>
      <p:sp>
        <p:nvSpPr>
          <p:cNvPr id="154" name="Rectangle 153"/>
          <p:cNvSpPr/>
          <p:nvPr/>
        </p:nvSpPr>
        <p:spPr>
          <a:xfrm>
            <a:off x="7280064" y="3745768"/>
            <a:ext cx="521298" cy="2223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i="1" dirty="0"/>
              <a:t>kidney</a:t>
            </a:r>
            <a:endParaRPr lang="en-GB" sz="1000" i="1" dirty="0"/>
          </a:p>
        </p:txBody>
      </p:sp>
      <p:sp>
        <p:nvSpPr>
          <p:cNvPr id="155" name="Rectangle 154"/>
          <p:cNvSpPr/>
          <p:nvPr/>
        </p:nvSpPr>
        <p:spPr>
          <a:xfrm>
            <a:off x="7931464" y="3743795"/>
            <a:ext cx="580608" cy="2223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i="1" dirty="0"/>
              <a:t>bladder</a:t>
            </a:r>
            <a:endParaRPr lang="en-GB" sz="1000" i="1" dirty="0"/>
          </a:p>
        </p:txBody>
      </p:sp>
      <p:sp>
        <p:nvSpPr>
          <p:cNvPr id="156" name="Rectangle 155"/>
          <p:cNvSpPr/>
          <p:nvPr/>
        </p:nvSpPr>
        <p:spPr>
          <a:xfrm>
            <a:off x="8543698" y="3743500"/>
            <a:ext cx="622286" cy="2223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i="1" dirty="0"/>
              <a:t>prostate</a:t>
            </a:r>
            <a:endParaRPr lang="en-GB" sz="1000" i="1" dirty="0"/>
          </a:p>
        </p:txBody>
      </p:sp>
      <p:sp>
        <p:nvSpPr>
          <p:cNvPr id="157" name="Rectangle 156"/>
          <p:cNvSpPr/>
          <p:nvPr/>
        </p:nvSpPr>
        <p:spPr>
          <a:xfrm>
            <a:off x="9345978" y="3749919"/>
            <a:ext cx="474810" cy="2223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i="1" dirty="0"/>
              <a:t>ovary</a:t>
            </a:r>
            <a:endParaRPr lang="en-GB" sz="1000" i="1" dirty="0"/>
          </a:p>
        </p:txBody>
      </p:sp>
      <p:sp>
        <p:nvSpPr>
          <p:cNvPr id="158" name="Rectangle 157"/>
          <p:cNvSpPr/>
          <p:nvPr/>
        </p:nvSpPr>
        <p:spPr>
          <a:xfrm>
            <a:off x="9890135" y="3686815"/>
            <a:ext cx="619633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i="1" dirty="0"/>
              <a:t>uterine corpus</a:t>
            </a:r>
            <a:endParaRPr lang="en-GB" sz="1000" i="1" dirty="0"/>
          </a:p>
        </p:txBody>
      </p:sp>
      <p:sp>
        <p:nvSpPr>
          <p:cNvPr id="159" name="Rectangle 158"/>
          <p:cNvSpPr/>
          <p:nvPr/>
        </p:nvSpPr>
        <p:spPr>
          <a:xfrm>
            <a:off x="10471137" y="3680166"/>
            <a:ext cx="810514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i="1" dirty="0"/>
              <a:t>melanoma</a:t>
            </a:r>
          </a:p>
          <a:p>
            <a:pPr algn="ctr">
              <a:lnSpc>
                <a:spcPts val="1000"/>
              </a:lnSpc>
            </a:pPr>
            <a:r>
              <a:rPr lang="en-US" sz="1000" i="1" dirty="0"/>
              <a:t>skin</a:t>
            </a:r>
            <a:endParaRPr lang="en-GB" sz="1000" i="1" dirty="0"/>
          </a:p>
        </p:txBody>
      </p:sp>
      <p:sp>
        <p:nvSpPr>
          <p:cNvPr id="160" name="Rectangle 159"/>
          <p:cNvSpPr/>
          <p:nvPr/>
        </p:nvSpPr>
        <p:spPr>
          <a:xfrm>
            <a:off x="11121537" y="3748880"/>
            <a:ext cx="810514" cy="222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000" i="1" dirty="0"/>
              <a:t>leukemia</a:t>
            </a:r>
            <a:endParaRPr lang="en-GB" sz="1000" i="1" dirty="0"/>
          </a:p>
        </p:txBody>
      </p:sp>
      <p:sp>
        <p:nvSpPr>
          <p:cNvPr id="162" name="TextBox 161"/>
          <p:cNvSpPr txBox="1"/>
          <p:nvPr/>
        </p:nvSpPr>
        <p:spPr>
          <a:xfrm>
            <a:off x="8105761" y="4423787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6%</a:t>
            </a:r>
            <a:endParaRPr lang="en-GB" sz="1400" dirty="0"/>
          </a:p>
        </p:txBody>
      </p:sp>
      <p:sp>
        <p:nvSpPr>
          <p:cNvPr id="164" name="Rectangle 163"/>
          <p:cNvSpPr/>
          <p:nvPr/>
        </p:nvSpPr>
        <p:spPr>
          <a:xfrm>
            <a:off x="677111" y="259098"/>
            <a:ext cx="9106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bg1">
                    <a:lumMod val="75000"/>
                  </a:schemeClr>
                </a:solidFill>
              </a:rPr>
              <a:t>USA 2022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762112" y="866491"/>
            <a:ext cx="720857" cy="117558"/>
          </a:xfrm>
          <a:prstGeom prst="rect">
            <a:avLst/>
          </a:prstGeom>
          <a:solidFill>
            <a:srgbClr val="6765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Rectangle 169"/>
          <p:cNvSpPr/>
          <p:nvPr/>
        </p:nvSpPr>
        <p:spPr>
          <a:xfrm>
            <a:off x="762111" y="703874"/>
            <a:ext cx="720857" cy="117557"/>
          </a:xfrm>
          <a:prstGeom prst="rect">
            <a:avLst/>
          </a:prstGeom>
          <a:solidFill>
            <a:srgbClr val="9789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Rectangle 170"/>
          <p:cNvSpPr/>
          <p:nvPr/>
        </p:nvSpPr>
        <p:spPr>
          <a:xfrm>
            <a:off x="762110" y="538730"/>
            <a:ext cx="720857" cy="117102"/>
          </a:xfrm>
          <a:prstGeom prst="rect">
            <a:avLst/>
          </a:prstGeom>
          <a:solidFill>
            <a:srgbClr val="D2AF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TextBox 171"/>
          <p:cNvSpPr txBox="1"/>
          <p:nvPr/>
        </p:nvSpPr>
        <p:spPr>
          <a:xfrm>
            <a:off x="1473873" y="656944"/>
            <a:ext cx="1631091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000" dirty="0"/>
              <a:t>estimated new cases males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1471744" y="498256"/>
            <a:ext cx="1774035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sz="1000" dirty="0"/>
              <a:t>estimated new cases females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1471744" y="814980"/>
            <a:ext cx="1382007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sz="1000" dirty="0"/>
              <a:t>estimated deaths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95003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ADB9C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Breitbild</PresentationFormat>
  <Paragraphs>76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Hm</dc:creator>
  <cp:lastModifiedBy>Blazenka Divkovic-Josic</cp:lastModifiedBy>
  <cp:revision>142</cp:revision>
  <dcterms:created xsi:type="dcterms:W3CDTF">2022-08-17T19:29:54Z</dcterms:created>
  <dcterms:modified xsi:type="dcterms:W3CDTF">2022-10-17T12:45:02Z</dcterms:modified>
</cp:coreProperties>
</file>