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ana Hm" initials="JH" lastIdx="1" clrIdx="0">
    <p:extLst>
      <p:ext uri="{19B8F6BF-5375-455C-9EA6-DF929625EA0E}">
        <p15:presenceInfo xmlns:p15="http://schemas.microsoft.com/office/powerpoint/2012/main" userId="Jana Hm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49699"/>
    <a:srgbClr val="6E6891"/>
    <a:srgbClr val="2F3935"/>
    <a:srgbClr val="FFFFCC"/>
    <a:srgbClr val="E95B69"/>
    <a:srgbClr val="D4A257"/>
    <a:srgbClr val="57B3A7"/>
    <a:srgbClr val="7A1848"/>
    <a:srgbClr val="8278A1"/>
    <a:srgbClr val="F2F3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69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commentAuthors" Target="commentAuthors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B2CCA-C2B6-4C41-A9D9-2E1EA4773A1D}" type="datetimeFigureOut">
              <a:rPr lang="en-GB" smtClean="0"/>
              <a:t>17/10/2022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B7112-6849-435D-965D-51DF4461DF69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30220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B2CCA-C2B6-4C41-A9D9-2E1EA4773A1D}" type="datetimeFigureOut">
              <a:rPr lang="en-GB" smtClean="0"/>
              <a:t>17/10/2022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B7112-6849-435D-965D-51DF4461DF69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45295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B2CCA-C2B6-4C41-A9D9-2E1EA4773A1D}" type="datetimeFigureOut">
              <a:rPr lang="en-GB" smtClean="0"/>
              <a:t>17/10/2022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B7112-6849-435D-965D-51DF4461DF69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03850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B2CCA-C2B6-4C41-A9D9-2E1EA4773A1D}" type="datetimeFigureOut">
              <a:rPr lang="en-GB" smtClean="0"/>
              <a:t>17/10/2022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B7112-6849-435D-965D-51DF4461DF69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226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B2CCA-C2B6-4C41-A9D9-2E1EA4773A1D}" type="datetimeFigureOut">
              <a:rPr lang="en-GB" smtClean="0"/>
              <a:t>17/10/2022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B7112-6849-435D-965D-51DF4461DF69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55931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B2CCA-C2B6-4C41-A9D9-2E1EA4773A1D}" type="datetimeFigureOut">
              <a:rPr lang="en-GB" smtClean="0"/>
              <a:t>17/10/2022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B7112-6849-435D-965D-51DF4461DF69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33248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B2CCA-C2B6-4C41-A9D9-2E1EA4773A1D}" type="datetimeFigureOut">
              <a:rPr lang="en-GB" smtClean="0"/>
              <a:t>17/10/2022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B7112-6849-435D-965D-51DF4461DF69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85624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B2CCA-C2B6-4C41-A9D9-2E1EA4773A1D}" type="datetimeFigureOut">
              <a:rPr lang="en-GB" smtClean="0"/>
              <a:t>17/10/2022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B7112-6849-435D-965D-51DF4461DF69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95594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B2CCA-C2B6-4C41-A9D9-2E1EA4773A1D}" type="datetimeFigureOut">
              <a:rPr lang="en-GB" smtClean="0"/>
              <a:t>17/10/2022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B7112-6849-435D-965D-51DF4461DF69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1567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B2CCA-C2B6-4C41-A9D9-2E1EA4773A1D}" type="datetimeFigureOut">
              <a:rPr lang="en-GB" smtClean="0"/>
              <a:t>17/10/2022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B7112-6849-435D-965D-51DF4461DF69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19274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B2CCA-C2B6-4C41-A9D9-2E1EA4773A1D}" type="datetimeFigureOut">
              <a:rPr lang="en-GB" smtClean="0"/>
              <a:t>17/10/2022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B7112-6849-435D-965D-51DF4461DF69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7732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CB2CCA-C2B6-4C41-A9D9-2E1EA4773A1D}" type="datetimeFigureOut">
              <a:rPr lang="en-GB" smtClean="0"/>
              <a:t>17/10/2022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5B7112-6849-435D-965D-51DF4461DF69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20705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rontiersin.org/articles/10.3389/fphar.2020.00445/full" TargetMode="External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hyperlink" Target="https://link.springer.com/article/10.1007/s12325-018-0676-2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1719" y="319139"/>
            <a:ext cx="2674215" cy="2674215"/>
          </a:xfrm>
          <a:prstGeom prst="rect">
            <a:avLst/>
          </a:prstGeom>
          <a:effectLst>
            <a:outerShdw blurRad="215900" dist="88900" dir="3000000" algn="tl" rotWithShape="0">
              <a:srgbClr val="6E6891">
                <a:alpha val="40000"/>
              </a:srgbClr>
            </a:outerShdw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4258" y="3231918"/>
            <a:ext cx="2339831" cy="2337455"/>
          </a:xfrm>
          <a:prstGeom prst="rect">
            <a:avLst/>
          </a:prstGeom>
          <a:effectLst>
            <a:outerShdw blurRad="215900" dist="88900" dir="3000000" algn="tl" rotWithShape="0">
              <a:srgbClr val="6E6891">
                <a:alpha val="40000"/>
              </a:srgbClr>
            </a:outerShdw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1747" y="3322135"/>
            <a:ext cx="2099258" cy="2099258"/>
          </a:xfrm>
          <a:prstGeom prst="rect">
            <a:avLst/>
          </a:prstGeom>
          <a:effectLst>
            <a:outerShdw blurRad="215900" dist="88900" dir="3000000" algn="tl" rotWithShape="0">
              <a:srgbClr val="6E6891">
                <a:alpha val="40000"/>
              </a:srgbClr>
            </a:outerShdw>
          </a:effec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9817" y="1152921"/>
            <a:ext cx="2377822" cy="2377822"/>
          </a:xfrm>
          <a:prstGeom prst="rect">
            <a:avLst/>
          </a:prstGeom>
          <a:effectLst>
            <a:outerShdw blurRad="215900" dist="88900" dir="3000000" algn="tl" rotWithShape="0">
              <a:srgbClr val="6E6891">
                <a:alpha val="40000"/>
              </a:srgbClr>
            </a:outerShdw>
          </a:effec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8742" y="422146"/>
            <a:ext cx="2865457" cy="2613212"/>
          </a:xfrm>
          <a:prstGeom prst="rect">
            <a:avLst/>
          </a:prstGeom>
          <a:effectLst>
            <a:outerShdw blurRad="215900" dist="88900" dir="3000000" algn="tl" rotWithShape="0">
              <a:srgbClr val="6E6891">
                <a:alpha val="40000"/>
              </a:srgbClr>
            </a:outerShdw>
          </a:effec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781" y="3614089"/>
            <a:ext cx="2474332" cy="2519937"/>
          </a:xfrm>
          <a:prstGeom prst="rect">
            <a:avLst/>
          </a:prstGeom>
          <a:effectLst>
            <a:outerShdw blurRad="215900" dist="88900" dir="3000000" algn="tl" rotWithShape="0">
              <a:srgbClr val="6E6891">
                <a:alpha val="40000"/>
              </a:srgbClr>
            </a:outerShdw>
          </a:effectLst>
        </p:spPr>
      </p:pic>
      <p:sp>
        <p:nvSpPr>
          <p:cNvPr id="22" name="Rectangle 21"/>
          <p:cNvSpPr/>
          <p:nvPr/>
        </p:nvSpPr>
        <p:spPr>
          <a:xfrm>
            <a:off x="302606" y="355532"/>
            <a:ext cx="2044831" cy="678107"/>
          </a:xfrm>
          <a:prstGeom prst="rect">
            <a:avLst/>
          </a:prstGeom>
          <a:solidFill>
            <a:schemeClr val="bg1"/>
          </a:solidFill>
          <a:ln w="15875">
            <a:solidFill>
              <a:srgbClr val="949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ectangle 1"/>
          <p:cNvSpPr/>
          <p:nvPr/>
        </p:nvSpPr>
        <p:spPr>
          <a:xfrm>
            <a:off x="403979" y="401870"/>
            <a:ext cx="193608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b="1" dirty="0"/>
              <a:t>Anorexia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Cyclophosphamide</a:t>
            </a:r>
          </a:p>
        </p:txBody>
      </p:sp>
      <p:sp>
        <p:nvSpPr>
          <p:cNvPr id="25" name="Rectangle 24"/>
          <p:cNvSpPr/>
          <p:nvPr/>
        </p:nvSpPr>
        <p:spPr>
          <a:xfrm>
            <a:off x="306485" y="2516793"/>
            <a:ext cx="2431511" cy="893514"/>
          </a:xfrm>
          <a:prstGeom prst="rect">
            <a:avLst/>
          </a:prstGeom>
          <a:solidFill>
            <a:schemeClr val="bg1"/>
          </a:solidFill>
          <a:ln w="15875">
            <a:solidFill>
              <a:srgbClr val="949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416279" y="2580345"/>
            <a:ext cx="226409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b="1" dirty="0"/>
              <a:t>Gastrointestinal toxicity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err="1"/>
              <a:t>Taxanes</a:t>
            </a:r>
            <a:endParaRPr lang="en-GB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err="1"/>
              <a:t>Fluoropyrimidines</a:t>
            </a:r>
            <a:endParaRPr lang="en-GB" sz="1400" dirty="0"/>
          </a:p>
        </p:txBody>
      </p:sp>
      <p:sp>
        <p:nvSpPr>
          <p:cNvPr id="28" name="Rectangle 27"/>
          <p:cNvSpPr/>
          <p:nvPr/>
        </p:nvSpPr>
        <p:spPr>
          <a:xfrm>
            <a:off x="3555223" y="680583"/>
            <a:ext cx="2073248" cy="868298"/>
          </a:xfrm>
          <a:prstGeom prst="rect">
            <a:avLst/>
          </a:prstGeom>
          <a:solidFill>
            <a:schemeClr val="bg1"/>
          </a:solidFill>
          <a:ln w="15875">
            <a:solidFill>
              <a:srgbClr val="949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3662801" y="725327"/>
            <a:ext cx="187423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b="1" dirty="0"/>
              <a:t>Nausea &amp; Vomiting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err="1"/>
              <a:t>Anthracyclines</a:t>
            </a:r>
            <a:endParaRPr lang="en-GB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err="1"/>
              <a:t>Taxanes</a:t>
            </a:r>
            <a:endParaRPr lang="en-GB" sz="1400" dirty="0"/>
          </a:p>
        </p:txBody>
      </p:sp>
      <p:sp>
        <p:nvSpPr>
          <p:cNvPr id="29" name="Rectangle 28"/>
          <p:cNvSpPr/>
          <p:nvPr/>
        </p:nvSpPr>
        <p:spPr>
          <a:xfrm>
            <a:off x="4217313" y="2510160"/>
            <a:ext cx="2221792" cy="670584"/>
          </a:xfrm>
          <a:prstGeom prst="rect">
            <a:avLst/>
          </a:prstGeom>
          <a:solidFill>
            <a:schemeClr val="bg1"/>
          </a:solidFill>
          <a:ln w="15875">
            <a:solidFill>
              <a:srgbClr val="949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4342713" y="2562983"/>
            <a:ext cx="201936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/>
              <a:t>Ototoxicity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Platinum compounds</a:t>
            </a:r>
          </a:p>
        </p:txBody>
      </p:sp>
      <p:sp>
        <p:nvSpPr>
          <p:cNvPr id="31" name="Rectangle 30"/>
          <p:cNvSpPr/>
          <p:nvPr/>
        </p:nvSpPr>
        <p:spPr>
          <a:xfrm>
            <a:off x="9905168" y="354063"/>
            <a:ext cx="1935700" cy="678107"/>
          </a:xfrm>
          <a:prstGeom prst="rect">
            <a:avLst/>
          </a:prstGeom>
          <a:solidFill>
            <a:schemeClr val="bg1"/>
          </a:solidFill>
          <a:ln w="15875">
            <a:solidFill>
              <a:srgbClr val="949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Rectangle 31"/>
          <p:cNvSpPr/>
          <p:nvPr/>
        </p:nvSpPr>
        <p:spPr>
          <a:xfrm>
            <a:off x="10001102" y="400728"/>
            <a:ext cx="162381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b="1" dirty="0"/>
              <a:t>Cardiotoxicity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err="1"/>
              <a:t>Anthracyclines</a:t>
            </a:r>
            <a:endParaRPr lang="en-GB" sz="1400" dirty="0"/>
          </a:p>
        </p:txBody>
      </p:sp>
      <p:sp>
        <p:nvSpPr>
          <p:cNvPr id="33" name="Rectangle 32"/>
          <p:cNvSpPr/>
          <p:nvPr/>
        </p:nvSpPr>
        <p:spPr>
          <a:xfrm>
            <a:off x="9449090" y="1998542"/>
            <a:ext cx="2391778" cy="1316392"/>
          </a:xfrm>
          <a:prstGeom prst="rect">
            <a:avLst/>
          </a:prstGeom>
          <a:solidFill>
            <a:schemeClr val="bg1"/>
          </a:solidFill>
          <a:ln w="15875">
            <a:solidFill>
              <a:srgbClr val="949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9591316" y="2036314"/>
            <a:ext cx="233867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b="1" dirty="0" err="1"/>
              <a:t>Hematological</a:t>
            </a:r>
            <a:r>
              <a:rPr lang="en-GB" sz="1600" b="1" dirty="0"/>
              <a:t> toxicity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err="1"/>
              <a:t>Anthracyclines</a:t>
            </a:r>
            <a:endParaRPr lang="en-GB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err="1"/>
              <a:t>Taxanes</a:t>
            </a:r>
            <a:endParaRPr lang="en-GB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err="1"/>
              <a:t>Fluoropyrimidines</a:t>
            </a:r>
            <a:endParaRPr lang="en-GB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Platinum compounds</a:t>
            </a:r>
          </a:p>
        </p:txBody>
      </p:sp>
      <p:sp>
        <p:nvSpPr>
          <p:cNvPr id="35" name="Rectangle 34"/>
          <p:cNvSpPr/>
          <p:nvPr/>
        </p:nvSpPr>
        <p:spPr>
          <a:xfrm>
            <a:off x="6137585" y="353031"/>
            <a:ext cx="1791705" cy="874034"/>
          </a:xfrm>
          <a:prstGeom prst="rect">
            <a:avLst/>
          </a:prstGeom>
          <a:solidFill>
            <a:schemeClr val="bg1"/>
          </a:solidFill>
          <a:ln w="15875">
            <a:solidFill>
              <a:srgbClr val="949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6240759" y="394683"/>
            <a:ext cx="168853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b="1" dirty="0"/>
              <a:t>Alopecia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err="1"/>
              <a:t>Anthracyclines</a:t>
            </a:r>
            <a:endParaRPr lang="en-GB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err="1"/>
              <a:t>Taxanes</a:t>
            </a:r>
            <a:endParaRPr lang="en-GB" sz="1400" dirty="0"/>
          </a:p>
        </p:txBody>
      </p:sp>
      <p:sp>
        <p:nvSpPr>
          <p:cNvPr id="36" name="Rectangle 35"/>
          <p:cNvSpPr/>
          <p:nvPr/>
        </p:nvSpPr>
        <p:spPr>
          <a:xfrm>
            <a:off x="1792891" y="3781881"/>
            <a:ext cx="2237158" cy="670584"/>
          </a:xfrm>
          <a:prstGeom prst="rect">
            <a:avLst/>
          </a:prstGeom>
          <a:solidFill>
            <a:schemeClr val="bg1"/>
          </a:solidFill>
          <a:ln w="15875">
            <a:solidFill>
              <a:srgbClr val="949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1862228" y="3832404"/>
            <a:ext cx="206331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b="1" dirty="0"/>
              <a:t>Nephrotoxicity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Platinum compounds</a:t>
            </a:r>
          </a:p>
        </p:txBody>
      </p:sp>
      <p:sp>
        <p:nvSpPr>
          <p:cNvPr id="37" name="Rectangle 36"/>
          <p:cNvSpPr/>
          <p:nvPr/>
        </p:nvSpPr>
        <p:spPr>
          <a:xfrm>
            <a:off x="6680376" y="3751363"/>
            <a:ext cx="1935700" cy="666583"/>
          </a:xfrm>
          <a:prstGeom prst="rect">
            <a:avLst/>
          </a:prstGeom>
          <a:solidFill>
            <a:schemeClr val="bg1"/>
          </a:solidFill>
          <a:ln w="15875">
            <a:solidFill>
              <a:srgbClr val="949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Rectangle 37"/>
          <p:cNvSpPr/>
          <p:nvPr/>
        </p:nvSpPr>
        <p:spPr>
          <a:xfrm>
            <a:off x="6791642" y="3807655"/>
            <a:ext cx="193608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b="1" dirty="0"/>
              <a:t>Peripheral </a:t>
            </a:r>
            <a:r>
              <a:rPr lang="en-GB" sz="1600" b="1" dirty="0" err="1"/>
              <a:t>edema</a:t>
            </a:r>
            <a:endParaRPr lang="en-GB" sz="16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Gemcitabine</a:t>
            </a:r>
          </a:p>
        </p:txBody>
      </p:sp>
      <p:sp>
        <p:nvSpPr>
          <p:cNvPr id="39" name="Rectangle 38"/>
          <p:cNvSpPr/>
          <p:nvPr/>
        </p:nvSpPr>
        <p:spPr>
          <a:xfrm>
            <a:off x="6207927" y="5328544"/>
            <a:ext cx="2436793" cy="814228"/>
          </a:xfrm>
          <a:prstGeom prst="rect">
            <a:avLst/>
          </a:prstGeom>
          <a:solidFill>
            <a:schemeClr val="bg1"/>
          </a:solidFill>
          <a:ln w="15875">
            <a:solidFill>
              <a:srgbClr val="949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Rectangle 39"/>
          <p:cNvSpPr/>
          <p:nvPr/>
        </p:nvSpPr>
        <p:spPr>
          <a:xfrm>
            <a:off x="6307659" y="5357589"/>
            <a:ext cx="226409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b="1" dirty="0"/>
              <a:t>Peripheral neurotoxicity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err="1"/>
              <a:t>Taxanes</a:t>
            </a:r>
            <a:endParaRPr lang="en-GB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Platinum compounds</a:t>
            </a:r>
          </a:p>
        </p:txBody>
      </p:sp>
      <p:sp>
        <p:nvSpPr>
          <p:cNvPr id="41" name="Rectangle 40"/>
          <p:cNvSpPr/>
          <p:nvPr/>
        </p:nvSpPr>
        <p:spPr>
          <a:xfrm>
            <a:off x="3303500" y="5064582"/>
            <a:ext cx="2376174" cy="1085946"/>
          </a:xfrm>
          <a:prstGeom prst="rect">
            <a:avLst/>
          </a:prstGeom>
          <a:solidFill>
            <a:schemeClr val="bg1"/>
          </a:solidFill>
          <a:ln w="15875">
            <a:solidFill>
              <a:srgbClr val="949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Rectangle 41"/>
          <p:cNvSpPr/>
          <p:nvPr/>
        </p:nvSpPr>
        <p:spPr>
          <a:xfrm>
            <a:off x="3413294" y="5103856"/>
            <a:ext cx="2153012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b="1" dirty="0" err="1"/>
              <a:t>Mucositis</a:t>
            </a:r>
            <a:r>
              <a:rPr lang="en-GB" sz="1600" b="1" dirty="0"/>
              <a:t> &amp; stomatitis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err="1"/>
              <a:t>Taxanes</a:t>
            </a:r>
            <a:endParaRPr lang="en-GB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err="1"/>
              <a:t>Fluoropyrimidines</a:t>
            </a:r>
            <a:endParaRPr lang="en-GB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Platinum compounds</a:t>
            </a:r>
          </a:p>
        </p:txBody>
      </p:sp>
      <p:sp>
        <p:nvSpPr>
          <p:cNvPr id="43" name="Rectangle 42"/>
          <p:cNvSpPr/>
          <p:nvPr/>
        </p:nvSpPr>
        <p:spPr>
          <a:xfrm>
            <a:off x="9449090" y="4235113"/>
            <a:ext cx="2391778" cy="873276"/>
          </a:xfrm>
          <a:prstGeom prst="rect">
            <a:avLst/>
          </a:prstGeom>
          <a:solidFill>
            <a:schemeClr val="bg1"/>
          </a:solidFill>
          <a:ln w="15875">
            <a:solidFill>
              <a:srgbClr val="949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/>
          <p:cNvSpPr txBox="1"/>
          <p:nvPr/>
        </p:nvSpPr>
        <p:spPr>
          <a:xfrm>
            <a:off x="9514679" y="4276911"/>
            <a:ext cx="2260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/>
              <a:t>Opportunistic infections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err="1"/>
              <a:t>Anthracyclines</a:t>
            </a:r>
            <a:endParaRPr lang="en-GB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err="1"/>
              <a:t>Taxanes</a:t>
            </a:r>
            <a:endParaRPr lang="en-GB" sz="1400" dirty="0"/>
          </a:p>
        </p:txBody>
      </p:sp>
      <p:sp>
        <p:nvSpPr>
          <p:cNvPr id="27" name="Rectangle 26"/>
          <p:cNvSpPr/>
          <p:nvPr/>
        </p:nvSpPr>
        <p:spPr>
          <a:xfrm>
            <a:off x="9046028" y="5461171"/>
            <a:ext cx="2204204" cy="680908"/>
          </a:xfrm>
          <a:prstGeom prst="rect">
            <a:avLst/>
          </a:prstGeom>
          <a:solidFill>
            <a:schemeClr val="bg1"/>
          </a:solidFill>
          <a:ln w="15875">
            <a:solidFill>
              <a:srgbClr val="949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TextBox 19"/>
          <p:cNvSpPr txBox="1"/>
          <p:nvPr/>
        </p:nvSpPr>
        <p:spPr>
          <a:xfrm>
            <a:off x="9145207" y="5516736"/>
            <a:ext cx="200342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/>
              <a:t>Hand-foot syndrome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err="1"/>
              <a:t>Fluoropyrimidines</a:t>
            </a:r>
            <a:endParaRPr lang="en-GB" sz="1400" dirty="0"/>
          </a:p>
        </p:txBody>
      </p:sp>
      <p:sp>
        <p:nvSpPr>
          <p:cNvPr id="47" name="Rectangle 46"/>
          <p:cNvSpPr/>
          <p:nvPr/>
        </p:nvSpPr>
        <p:spPr>
          <a:xfrm>
            <a:off x="297604" y="6330115"/>
            <a:ext cx="11457718" cy="3290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a-DK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Quelle: Adapted from </a:t>
            </a:r>
            <a:r>
              <a:rPr lang="da-DK" sz="1200" dirty="0">
                <a:solidFill>
                  <a:schemeClr val="tx2">
                    <a:lumMod val="40000"/>
                    <a:lumOff val="60000"/>
                  </a:schemeClr>
                </a:solidFill>
                <a:hlinkClick r:id="rId8"/>
              </a:rPr>
              <a:t>Al-Mahayri et al.,2020</a:t>
            </a:r>
            <a:r>
              <a:rPr lang="da-DK" sz="12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., </a:t>
            </a:r>
            <a:r>
              <a:rPr lang="da-DK" sz="1200" dirty="0">
                <a:solidFill>
                  <a:schemeClr val="tx2">
                    <a:lumMod val="40000"/>
                    <a:lumOff val="60000"/>
                  </a:schemeClr>
                </a:solidFill>
                <a:hlinkClick r:id="rId9"/>
              </a:rPr>
              <a:t>Goldschmidt et al.,2018</a:t>
            </a:r>
            <a:r>
              <a:rPr lang="da-DK" sz="1200">
                <a:solidFill>
                  <a:schemeClr val="tx2">
                    <a:lumMod val="40000"/>
                    <a:lumOff val="60000"/>
                  </a:schemeClr>
                </a:solidFill>
              </a:rPr>
              <a:t>. 							AT-UNB-0514</a:t>
            </a:r>
            <a:endParaRPr lang="en-GB" sz="12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55763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ADB9CA"/>
      </a:hlink>
      <a:folHlink>
        <a:srgbClr val="ADB9CA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75</Words>
  <Application>Microsoft Office PowerPoint</Application>
  <PresentationFormat>Breitbild</PresentationFormat>
  <Paragraphs>37</Paragraphs>
  <Slides>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Jana Hm</dc:creator>
  <cp:lastModifiedBy>Blazenka Divkovic-Josic</cp:lastModifiedBy>
  <cp:revision>121</cp:revision>
  <dcterms:created xsi:type="dcterms:W3CDTF">2022-08-17T19:29:54Z</dcterms:created>
  <dcterms:modified xsi:type="dcterms:W3CDTF">2022-10-17T12:42:59Z</dcterms:modified>
</cp:coreProperties>
</file>