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Hm" initials="JH" lastIdx="1" clrIdx="0">
    <p:extLst>
      <p:ext uri="{19B8F6BF-5375-455C-9EA6-DF929625EA0E}">
        <p15:presenceInfo xmlns:p15="http://schemas.microsoft.com/office/powerpoint/2012/main" userId="Jana H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699"/>
    <a:srgbClr val="6E6891"/>
    <a:srgbClr val="2F3935"/>
    <a:srgbClr val="FFFFCC"/>
    <a:srgbClr val="E95B69"/>
    <a:srgbClr val="D4A257"/>
    <a:srgbClr val="57B3A7"/>
    <a:srgbClr val="7A1848"/>
    <a:srgbClr val="8278A1"/>
    <a:srgbClr val="F2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hyperlink" Target="https://www.nature.com/articles/s41572-019-0111-2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022566" y="315686"/>
            <a:ext cx="8807704" cy="5948652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64622" y="446543"/>
            <a:ext cx="3426487" cy="5812290"/>
            <a:chOff x="4944627" y="349997"/>
            <a:chExt cx="3426487" cy="581229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5" r="5999" b="2939"/>
            <a:stretch/>
          </p:blipFill>
          <p:spPr>
            <a:xfrm>
              <a:off x="5203371" y="349997"/>
              <a:ext cx="3167743" cy="573511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70"/>
            <a:stretch/>
          </p:blipFill>
          <p:spPr>
            <a:xfrm>
              <a:off x="4944627" y="421765"/>
              <a:ext cx="3421543" cy="5740522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299677" y="5064677"/>
            <a:ext cx="2103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dirty="0">
                <a:solidFill>
                  <a:srgbClr val="D4A257"/>
                </a:solidFill>
              </a:rPr>
              <a:t>Direct or lymphatic</a:t>
            </a:r>
          </a:p>
          <a:p>
            <a:pPr>
              <a:lnSpc>
                <a:spcPts val="1800"/>
              </a:lnSpc>
            </a:pPr>
            <a:r>
              <a:rPr lang="en-US" sz="1600" b="1" dirty="0" err="1">
                <a:solidFill>
                  <a:srgbClr val="E95B69"/>
                </a:solidFill>
              </a:rPr>
              <a:t>Haematogenous</a:t>
            </a:r>
            <a:endParaRPr lang="en-US" sz="1600" b="1" dirty="0">
              <a:solidFill>
                <a:srgbClr val="E95B69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600" b="1" dirty="0">
                <a:solidFill>
                  <a:srgbClr val="8278A1"/>
                </a:solidFill>
              </a:rPr>
              <a:t>Lymphatic</a:t>
            </a:r>
            <a:endParaRPr lang="en-GB" sz="1600" b="1" dirty="0">
              <a:solidFill>
                <a:srgbClr val="8278A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706391" y="5066736"/>
            <a:ext cx="1036090" cy="1036091"/>
            <a:chOff x="8130675" y="5529390"/>
            <a:chExt cx="1036090" cy="1036091"/>
          </a:xfrm>
        </p:grpSpPr>
        <p:sp>
          <p:nvSpPr>
            <p:cNvPr id="31" name="Oval 30"/>
            <p:cNvSpPr/>
            <p:nvPr/>
          </p:nvSpPr>
          <p:spPr>
            <a:xfrm>
              <a:off x="8130675" y="5529390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95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169" y="5575711"/>
              <a:ext cx="949102" cy="9720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8821" y="1229347"/>
            <a:ext cx="2114794" cy="3514084"/>
            <a:chOff x="498517" y="1442235"/>
            <a:chExt cx="1989165" cy="3305330"/>
          </a:xfrm>
        </p:grpSpPr>
        <p:grpSp>
          <p:nvGrpSpPr>
            <p:cNvPr id="55" name="Group 54"/>
            <p:cNvGrpSpPr/>
            <p:nvPr/>
          </p:nvGrpSpPr>
          <p:grpSpPr>
            <a:xfrm>
              <a:off x="498517" y="1442235"/>
              <a:ext cx="1989165" cy="3305330"/>
              <a:chOff x="434340" y="1877721"/>
              <a:chExt cx="2168063" cy="360259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13610">
                <a:off x="641024" y="3976110"/>
                <a:ext cx="481205" cy="15042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132" y="4248200"/>
                <a:ext cx="994489" cy="96003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226" y="1877721"/>
                <a:ext cx="2090177" cy="2264358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434340" y="3511006"/>
                <a:ext cx="866987" cy="866987"/>
                <a:chOff x="-1994571" y="5975706"/>
                <a:chExt cx="1347479" cy="1347479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-1994571" y="5975706"/>
                  <a:ext cx="1347479" cy="1347479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7770" y="6141980"/>
                  <a:ext cx="953350" cy="1001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840">
              <a:off x="652694" y="3551447"/>
              <a:ext cx="1434659" cy="342993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3355670" y="3361512"/>
            <a:ext cx="127071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Mammary internal chain lymph nodes (10-40%)</a:t>
            </a:r>
            <a:endParaRPr lang="en-GB" sz="1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126470" y="833762"/>
            <a:ext cx="1709160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Supraclavicular lymph nodes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(1-4%)</a:t>
            </a:r>
            <a:endParaRPr lang="en-GB" sz="1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350723" y="2096038"/>
            <a:ext cx="2508772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Aft>
                <a:spcPts val="300"/>
              </a:spcAft>
            </a:pPr>
            <a:r>
              <a:rPr lang="en-US" sz="1400" b="1" dirty="0"/>
              <a:t>Axillary lymph</a:t>
            </a:r>
          </a:p>
          <a:p>
            <a:pPr>
              <a:lnSpc>
                <a:spcPts val="1300"/>
              </a:lnSpc>
              <a:spcAft>
                <a:spcPts val="300"/>
              </a:spcAft>
            </a:pPr>
            <a:r>
              <a:rPr lang="en-US" sz="1400" b="1" dirty="0"/>
              <a:t>nodes (30-50%)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A-like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B-like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HER2+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135622" y="4645618"/>
            <a:ext cx="145795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300"/>
              </a:spcAft>
            </a:pPr>
            <a:r>
              <a:rPr lang="en-US" sz="1400" b="1" dirty="0"/>
              <a:t>Bone (67%)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B (79%)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A (70%)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HER2+ (60%)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Basal-like (40%)</a:t>
            </a:r>
          </a:p>
          <a:p>
            <a:pPr>
              <a:lnSpc>
                <a:spcPts val="1600"/>
              </a:lnSpc>
            </a:pPr>
            <a:endParaRPr lang="en-GB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9831406" y="675639"/>
            <a:ext cx="197689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300"/>
              </a:spcAft>
            </a:pPr>
            <a:r>
              <a:rPr lang="en-US" sz="1400" b="1" dirty="0"/>
              <a:t>Brain (12.6%)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HER2+ (30%)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Basal-like (25%)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A (&lt;10%)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B (10-15%)</a:t>
            </a:r>
          </a:p>
          <a:p>
            <a:pPr>
              <a:lnSpc>
                <a:spcPts val="1600"/>
              </a:lnSpc>
            </a:pPr>
            <a:endParaRPr lang="en-GB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8823091" y="1910237"/>
            <a:ext cx="18314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300"/>
              </a:spcAft>
            </a:pPr>
            <a:r>
              <a:rPr lang="en-US" sz="1400" b="1" dirty="0"/>
              <a:t>Lungs (36.9%)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HER2+ (45%)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Basal-like (35%)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831406" y="2951289"/>
            <a:ext cx="212415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Contralateral </a:t>
            </a:r>
          </a:p>
          <a:p>
            <a:pPr>
              <a:lnSpc>
                <a:spcPts val="1400"/>
              </a:lnSpc>
            </a:pPr>
            <a:r>
              <a:rPr lang="en-US" sz="1400" b="1" dirty="0"/>
              <a:t>breast (6%)</a:t>
            </a:r>
            <a:endParaRPr lang="en-GB" sz="1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8823091" y="3892071"/>
            <a:ext cx="141075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300"/>
              </a:spcAft>
            </a:pPr>
            <a:r>
              <a:rPr lang="en-US" sz="1400" b="1" dirty="0"/>
              <a:t>Liver (40.8%)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TNBC and HER2+ more frequent than luminal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HER2+ (45%)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823091" y="5220111"/>
            <a:ext cx="1873280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300"/>
              </a:spcAft>
            </a:pPr>
            <a:r>
              <a:rPr lang="en-US" sz="1400" b="1" dirty="0"/>
              <a:t>Peritoneum (10%)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Lobular carcinoma</a:t>
            </a:r>
            <a:endParaRPr lang="en-GB" sz="1200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(up to 40% of peritoneal and ovarian metastasis)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8711578" y="2733376"/>
            <a:ext cx="1036090" cy="1036091"/>
            <a:chOff x="9704100" y="2879752"/>
            <a:chExt cx="1036090" cy="1036091"/>
          </a:xfrm>
        </p:grpSpPr>
        <p:sp>
          <p:nvSpPr>
            <p:cNvPr id="106" name="Oval 105"/>
            <p:cNvSpPr/>
            <p:nvPr/>
          </p:nvSpPr>
          <p:spPr>
            <a:xfrm>
              <a:off x="9704100" y="2879752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95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017" y="2918874"/>
              <a:ext cx="832279" cy="957846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5570751" y="4645618"/>
            <a:ext cx="1036090" cy="1036091"/>
            <a:chOff x="5289542" y="4733069"/>
            <a:chExt cx="1036090" cy="1036091"/>
          </a:xfrm>
        </p:grpSpPr>
        <p:sp>
          <p:nvSpPr>
            <p:cNvPr id="115" name="Oval 114"/>
            <p:cNvSpPr/>
            <p:nvPr/>
          </p:nvSpPr>
          <p:spPr>
            <a:xfrm>
              <a:off x="5289542" y="4733069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95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47" y="4773039"/>
              <a:ext cx="892753" cy="965930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8705292" y="742588"/>
            <a:ext cx="1036090" cy="1036091"/>
            <a:chOff x="8326006" y="2597875"/>
            <a:chExt cx="1036090" cy="1036091"/>
          </a:xfrm>
        </p:grpSpPr>
        <p:sp>
          <p:nvSpPr>
            <p:cNvPr id="107" name="Oval 106"/>
            <p:cNvSpPr/>
            <p:nvPr/>
          </p:nvSpPr>
          <p:spPr>
            <a:xfrm>
              <a:off x="8326006" y="2597875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95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763" y="2640513"/>
              <a:ext cx="933596" cy="947369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7708702" y="1771842"/>
            <a:ext cx="1036090" cy="1036091"/>
            <a:chOff x="8573694" y="1345789"/>
            <a:chExt cx="1036090" cy="1036091"/>
          </a:xfrm>
        </p:grpSpPr>
        <p:sp>
          <p:nvSpPr>
            <p:cNvPr id="110" name="Oval 109"/>
            <p:cNvSpPr/>
            <p:nvPr/>
          </p:nvSpPr>
          <p:spPr>
            <a:xfrm>
              <a:off x="8573694" y="1345789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95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4" y="1391131"/>
              <a:ext cx="952490" cy="95249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7708010" y="3861724"/>
            <a:ext cx="1036090" cy="1036091"/>
            <a:chOff x="8215174" y="4175172"/>
            <a:chExt cx="1036090" cy="1036091"/>
          </a:xfrm>
        </p:grpSpPr>
        <p:sp>
          <p:nvSpPr>
            <p:cNvPr id="64" name="Oval 63"/>
            <p:cNvSpPr/>
            <p:nvPr/>
          </p:nvSpPr>
          <p:spPr>
            <a:xfrm>
              <a:off x="8215174" y="4175172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95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87000"/>
                      </a14:imgEffect>
                      <a14:imgEffect>
                        <a14:brightnessContrast bright="18000"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383" y="4241037"/>
              <a:ext cx="920445" cy="909488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5565800" y="735357"/>
            <a:ext cx="1036090" cy="1036091"/>
            <a:chOff x="5933874" y="1819105"/>
            <a:chExt cx="1036090" cy="1036091"/>
          </a:xfrm>
        </p:grpSpPr>
        <p:sp>
          <p:nvSpPr>
            <p:cNvPr id="112" name="Oval 111"/>
            <p:cNvSpPr/>
            <p:nvPr/>
          </p:nvSpPr>
          <p:spPr>
            <a:xfrm>
              <a:off x="5933874" y="1819105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4A2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542" y="1922234"/>
              <a:ext cx="604104" cy="88964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785674" y="3257086"/>
            <a:ext cx="1036090" cy="1036091"/>
            <a:chOff x="5478158" y="917478"/>
            <a:chExt cx="1036090" cy="1036091"/>
          </a:xfrm>
        </p:grpSpPr>
        <p:sp>
          <p:nvSpPr>
            <p:cNvPr id="111" name="Oval 110"/>
            <p:cNvSpPr/>
            <p:nvPr/>
          </p:nvSpPr>
          <p:spPr>
            <a:xfrm rot="9900000">
              <a:off x="5478158" y="917478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27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67"/>
            <a:stretch/>
          </p:blipFill>
          <p:spPr>
            <a:xfrm rot="20873851" flipH="1">
              <a:off x="5629260" y="983130"/>
              <a:ext cx="846472" cy="888027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768268" y="2058809"/>
            <a:ext cx="1036090" cy="1036091"/>
            <a:chOff x="6411170" y="3397797"/>
            <a:chExt cx="1036090" cy="1036091"/>
          </a:xfrm>
        </p:grpSpPr>
        <p:sp>
          <p:nvSpPr>
            <p:cNvPr id="113" name="Oval 112"/>
            <p:cNvSpPr/>
            <p:nvPr/>
          </p:nvSpPr>
          <p:spPr>
            <a:xfrm>
              <a:off x="6411170" y="3397797"/>
              <a:ext cx="1036090" cy="10360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4A2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397" y="3470859"/>
              <a:ext cx="896893" cy="896893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10117284" y="2162123"/>
            <a:ext cx="183145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B (30%)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A (25%)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116001" y="4135040"/>
            <a:ext cx="20050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Basal-like (35%)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A (25%)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Luminal B (30%)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97604" y="6330115"/>
            <a:ext cx="11457718" cy="32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Quelle: Adapted from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21"/>
              </a:rPr>
              <a:t>Harbeck et al.,2019</a:t>
            </a:r>
            <a:r>
              <a:rPr lang="en-US" sz="1200">
                <a:solidFill>
                  <a:schemeClr val="tx2">
                    <a:lumMod val="40000"/>
                    <a:lumOff val="60000"/>
                  </a:schemeClr>
                </a:solidFill>
              </a:rPr>
              <a:t>. 									AT-UNB-0513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ADB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Breitbild</PresentationFormat>
  <Paragraphs>38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Hm</dc:creator>
  <cp:lastModifiedBy>Blazenka Divkovic-Josic</cp:lastModifiedBy>
  <cp:revision>121</cp:revision>
  <dcterms:created xsi:type="dcterms:W3CDTF">2022-08-17T19:29:54Z</dcterms:created>
  <dcterms:modified xsi:type="dcterms:W3CDTF">2022-10-17T12:42:34Z</dcterms:modified>
</cp:coreProperties>
</file>