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 Hm" initials="JH" lastIdx="1" clrIdx="0">
    <p:extLst>
      <p:ext uri="{19B8F6BF-5375-455C-9EA6-DF929625EA0E}">
        <p15:presenceInfo xmlns:p15="http://schemas.microsoft.com/office/powerpoint/2012/main" userId="Jana H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9699"/>
    <a:srgbClr val="6E6891"/>
    <a:srgbClr val="2F3935"/>
    <a:srgbClr val="FFFFCC"/>
    <a:srgbClr val="E95B69"/>
    <a:srgbClr val="D4A257"/>
    <a:srgbClr val="57B3A7"/>
    <a:srgbClr val="7A1848"/>
    <a:srgbClr val="8278A1"/>
    <a:srgbClr val="F2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2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8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59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2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5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5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2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7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ature.com/articles/s41572-019-0111-2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754642" y="947505"/>
            <a:ext cx="11146874" cy="2245030"/>
          </a:xfrm>
          <a:prstGeom prst="rect">
            <a:avLst/>
          </a:prstGeom>
          <a:solidFill>
            <a:srgbClr val="F2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866599" y="281021"/>
            <a:ext cx="1236759" cy="1236759"/>
            <a:chOff x="7370677" y="261425"/>
            <a:chExt cx="1236759" cy="1236759"/>
          </a:xfrm>
        </p:grpSpPr>
        <p:sp>
          <p:nvSpPr>
            <p:cNvPr id="103" name="Oval 102"/>
            <p:cNvSpPr/>
            <p:nvPr/>
          </p:nvSpPr>
          <p:spPr>
            <a:xfrm>
              <a:off x="7537172" y="371294"/>
              <a:ext cx="903767" cy="9037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370677" y="261425"/>
              <a:ext cx="1236759" cy="1236759"/>
              <a:chOff x="5016302" y="1269642"/>
              <a:chExt cx="1384354" cy="1384354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16302" y="1269642"/>
                <a:ext cx="1384354" cy="1384354"/>
              </a:xfrm>
              <a:prstGeom prst="rect">
                <a:avLst/>
              </a:prstGeom>
            </p:spPr>
          </p:pic>
          <p:sp>
            <p:nvSpPr>
              <p:cNvPr id="65" name="TextBox 64"/>
              <p:cNvSpPr txBox="1"/>
              <p:nvPr/>
            </p:nvSpPr>
            <p:spPr>
              <a:xfrm>
                <a:off x="5344182" y="1829356"/>
                <a:ext cx="7360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>
                    <a:solidFill>
                      <a:srgbClr val="E95B69"/>
                    </a:solidFill>
                  </a:rPr>
                  <a:t>10-20%</a:t>
                </a:r>
                <a:endParaRPr lang="en-GB" sz="1200" b="1" dirty="0">
                  <a:solidFill>
                    <a:srgbClr val="7A1848"/>
                  </a:solidFill>
                </a:endParaRPr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 rot="16200000">
            <a:off x="-678717" y="1841970"/>
            <a:ext cx="2247221" cy="453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400" b="1" dirty="0"/>
              <a:t>Surrogate intrinsic subtypes</a:t>
            </a:r>
          </a:p>
          <a:p>
            <a:pPr algn="ctr">
              <a:lnSpc>
                <a:spcPts val="1400"/>
              </a:lnSpc>
            </a:pPr>
            <a:r>
              <a:rPr lang="en-US" sz="1400" dirty="0"/>
              <a:t>(IHC imaging)</a:t>
            </a:r>
            <a:endParaRPr lang="en-GB" sz="1400" dirty="0"/>
          </a:p>
        </p:txBody>
      </p:sp>
      <p:sp>
        <p:nvSpPr>
          <p:cNvPr id="71" name="TextBox 70"/>
          <p:cNvSpPr txBox="1"/>
          <p:nvPr/>
        </p:nvSpPr>
        <p:spPr>
          <a:xfrm rot="16200000">
            <a:off x="-499813" y="5045153"/>
            <a:ext cx="1920277" cy="487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400" b="1" dirty="0"/>
              <a:t>Intrinsic subtypes</a:t>
            </a:r>
          </a:p>
          <a:p>
            <a:pPr algn="ctr"/>
            <a:r>
              <a:rPr lang="en-US" sz="1400" dirty="0"/>
              <a:t>( PAM50*)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931640" y="1878250"/>
            <a:ext cx="20750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/>
              <a:t>ER-, PR-, HER2-; high grade; high Ki67 index; NST histology; special type histology (metaplastic, adenoid cystic, medullary-like and secretory); </a:t>
            </a:r>
            <a:r>
              <a:rPr lang="en-US" sz="1100" b="1" dirty="0">
                <a:solidFill>
                  <a:srgbClr val="6E6891"/>
                </a:solidFill>
              </a:rPr>
              <a:t>poor prognosis except for some special cases</a:t>
            </a:r>
            <a:endParaRPr lang="en-GB" sz="1100" b="1" dirty="0">
              <a:solidFill>
                <a:srgbClr val="6E689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144109" y="1881166"/>
            <a:ext cx="207500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dirty="0"/>
              <a:t>ER-, PR-, HER2+; high grade; high Ki67 index; NST histology; aggressive disease but responds to targeted therapies;</a:t>
            </a:r>
            <a:r>
              <a:rPr lang="en-GB" sz="1100" dirty="0">
                <a:solidFill>
                  <a:srgbClr val="7A1848"/>
                </a:solidFill>
              </a:rPr>
              <a:t> </a:t>
            </a:r>
            <a:r>
              <a:rPr lang="en-GB" sz="1100" b="1" dirty="0">
                <a:solidFill>
                  <a:srgbClr val="7A1848"/>
                </a:solidFill>
              </a:rPr>
              <a:t>intermediate prognosis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311691" y="1868995"/>
            <a:ext cx="20750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dirty="0"/>
              <a:t>ER+ but lower ER and PR expression than luminal A-like; HER2+; higher grade; high Ki67 index; NST and </a:t>
            </a:r>
            <a:r>
              <a:rPr lang="en-GB" sz="1100" dirty="0" err="1"/>
              <a:t>pleiomorphic</a:t>
            </a:r>
            <a:r>
              <a:rPr lang="en-GB" sz="1100" dirty="0"/>
              <a:t>; responds to targeted therapies; </a:t>
            </a:r>
            <a:r>
              <a:rPr lang="en-GB" sz="1100" b="1" dirty="0">
                <a:solidFill>
                  <a:srgbClr val="7A1848"/>
                </a:solidFill>
              </a:rPr>
              <a:t>intermediate prognosis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468665" y="1869795"/>
            <a:ext cx="207500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dirty="0"/>
              <a:t>ER+ but ER and PR expression lower than in A-like; HER2-; higher grade; high Ki67 index; high-risk GES; NST, </a:t>
            </a:r>
            <a:r>
              <a:rPr lang="en-GB" sz="1100" dirty="0" err="1"/>
              <a:t>micropapillary</a:t>
            </a:r>
            <a:r>
              <a:rPr lang="en-GB" sz="1100" dirty="0"/>
              <a:t> and lobular </a:t>
            </a:r>
            <a:r>
              <a:rPr lang="en-GB" sz="1100" dirty="0" err="1"/>
              <a:t>pleiomorphic</a:t>
            </a:r>
            <a:r>
              <a:rPr lang="en-GB" sz="1100" dirty="0"/>
              <a:t> histology; </a:t>
            </a:r>
            <a:r>
              <a:rPr lang="en-GB" sz="1100" b="1" dirty="0">
                <a:solidFill>
                  <a:srgbClr val="E95B69"/>
                </a:solidFill>
              </a:rPr>
              <a:t>intermediate prognosis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9595795" y="1871082"/>
            <a:ext cx="20750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/>
              <a:t>Strongly ER+ and PR+; HER2-; low proliferation rates; typically low grade; low Ki67 index; low-risk GES; NST, tubular cribriform and classic lobular histology; </a:t>
            </a:r>
            <a:r>
              <a:rPr lang="en-US" sz="1100" b="1" dirty="0">
                <a:solidFill>
                  <a:srgbClr val="57B3A7"/>
                </a:solidFill>
              </a:rPr>
              <a:t>good prognosis</a:t>
            </a:r>
            <a:endParaRPr lang="en-GB" sz="1100" b="1" dirty="0">
              <a:solidFill>
                <a:srgbClr val="57B3A7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83286" y="1535144"/>
            <a:ext cx="1914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Triple-negative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213665" y="1462588"/>
            <a:ext cx="1894166" cy="453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400" b="1" dirty="0"/>
              <a:t>HER2-enriched</a:t>
            </a:r>
          </a:p>
          <a:p>
            <a:pPr algn="ctr">
              <a:lnSpc>
                <a:spcPts val="1400"/>
              </a:lnSpc>
            </a:pPr>
            <a:r>
              <a:rPr lang="en-US" sz="1400" b="1" dirty="0"/>
              <a:t>(non-luminal)</a:t>
            </a:r>
          </a:p>
        </p:txBody>
      </p:sp>
      <p:sp>
        <p:nvSpPr>
          <p:cNvPr id="93" name="Oval 92"/>
          <p:cNvSpPr/>
          <p:nvPr/>
        </p:nvSpPr>
        <p:spPr>
          <a:xfrm>
            <a:off x="4794468" y="381275"/>
            <a:ext cx="903767" cy="9037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/>
          <p:cNvGrpSpPr/>
          <p:nvPr/>
        </p:nvGrpSpPr>
        <p:grpSpPr>
          <a:xfrm>
            <a:off x="4626818" y="287119"/>
            <a:ext cx="1237104" cy="1237104"/>
            <a:chOff x="3371674" y="1258941"/>
            <a:chExt cx="1395055" cy="139505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1674" y="1258941"/>
              <a:ext cx="1395055" cy="1395055"/>
            </a:xfrm>
            <a:prstGeom prst="rect">
              <a:avLst/>
            </a:prstGeom>
          </p:spPr>
        </p:pic>
        <p:sp>
          <p:nvSpPr>
            <p:cNvPr id="63" name="TextBox 62"/>
            <p:cNvSpPr txBox="1"/>
            <p:nvPr/>
          </p:nvSpPr>
          <p:spPr>
            <a:xfrm>
              <a:off x="3690104" y="1811286"/>
              <a:ext cx="7360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7A1848"/>
                  </a:solidFill>
                </a:rPr>
                <a:t>13-15%</a:t>
              </a:r>
              <a:endParaRPr lang="en-GB" sz="1200" b="1" dirty="0">
                <a:solidFill>
                  <a:srgbClr val="7A1848"/>
                </a:solidFill>
              </a:endParaRP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5382909" y="1553607"/>
            <a:ext cx="1873498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400" b="1" dirty="0"/>
              <a:t>Luminal B-like HER2+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578454" y="1554904"/>
            <a:ext cx="1804780" cy="27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400" b="1" dirty="0"/>
              <a:t>Luminal B-like HER-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9669930" y="1562460"/>
            <a:ext cx="1875445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400" b="1" dirty="0"/>
              <a:t>Luminal A-like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349582" y="286215"/>
            <a:ext cx="1231565" cy="1231565"/>
            <a:chOff x="1259497" y="266619"/>
            <a:chExt cx="1231565" cy="1231565"/>
          </a:xfrm>
        </p:grpSpPr>
        <p:sp>
          <p:nvSpPr>
            <p:cNvPr id="35" name="Oval 34"/>
            <p:cNvSpPr/>
            <p:nvPr/>
          </p:nvSpPr>
          <p:spPr>
            <a:xfrm>
              <a:off x="1432902" y="347997"/>
              <a:ext cx="903767" cy="9037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45556" y="758379"/>
              <a:ext cx="657619" cy="274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8278A1"/>
                  </a:solidFill>
                </a:rPr>
                <a:t>10-15%</a:t>
              </a:r>
              <a:endParaRPr lang="en-GB" sz="1200" b="1" dirty="0">
                <a:solidFill>
                  <a:srgbClr val="8278A1"/>
                </a:solidFill>
              </a:endParaRPr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9497" y="266619"/>
              <a:ext cx="1231565" cy="1231565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10017011" y="292508"/>
            <a:ext cx="1232573" cy="1231379"/>
            <a:chOff x="9419457" y="272908"/>
            <a:chExt cx="1232573" cy="1231379"/>
          </a:xfrm>
        </p:grpSpPr>
        <p:sp>
          <p:nvSpPr>
            <p:cNvPr id="104" name="Oval 103"/>
            <p:cNvSpPr/>
            <p:nvPr/>
          </p:nvSpPr>
          <p:spPr>
            <a:xfrm>
              <a:off x="9599620" y="350277"/>
              <a:ext cx="903767" cy="9037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9713792" y="760438"/>
              <a:ext cx="665677" cy="278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57B3A7"/>
                  </a:solidFill>
                </a:rPr>
                <a:t>60-70%</a:t>
              </a:r>
              <a:endParaRPr lang="en-GB" sz="1200" b="1" dirty="0">
                <a:solidFill>
                  <a:srgbClr val="57B3A7"/>
                </a:solidFill>
              </a:endParaRPr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9457" y="272908"/>
              <a:ext cx="1232573" cy="1231379"/>
            </a:xfrm>
            <a:prstGeom prst="rect">
              <a:avLst/>
            </a:prstGeom>
          </p:spPr>
        </p:pic>
      </p:grpSp>
      <p:sp>
        <p:nvSpPr>
          <p:cNvPr id="119" name="Rectangle 118"/>
          <p:cNvSpPr/>
          <p:nvPr/>
        </p:nvSpPr>
        <p:spPr>
          <a:xfrm>
            <a:off x="754342" y="4310414"/>
            <a:ext cx="11134636" cy="1938534"/>
          </a:xfrm>
          <a:prstGeom prst="rect">
            <a:avLst/>
          </a:prstGeom>
          <a:solidFill>
            <a:srgbClr val="F2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4" name="Group 153"/>
          <p:cNvGrpSpPr/>
          <p:nvPr/>
        </p:nvGrpSpPr>
        <p:grpSpPr>
          <a:xfrm>
            <a:off x="931640" y="4445692"/>
            <a:ext cx="2068641" cy="1080224"/>
            <a:chOff x="-3928081" y="4168600"/>
            <a:chExt cx="2068641" cy="1080224"/>
          </a:xfrm>
        </p:grpSpPr>
        <p:sp>
          <p:nvSpPr>
            <p:cNvPr id="85" name="TextBox 84"/>
            <p:cNvSpPr txBox="1"/>
            <p:nvPr/>
          </p:nvSpPr>
          <p:spPr>
            <a:xfrm>
              <a:off x="-3928081" y="4479383"/>
              <a:ext cx="20686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b="1" i="1" dirty="0"/>
                <a:t>TP53</a:t>
              </a:r>
              <a:r>
                <a:rPr lang="en-US" sz="1100" dirty="0"/>
                <a:t> mutations; genetic instability; </a:t>
              </a:r>
              <a:r>
                <a:rPr lang="en-US" sz="1100" b="1" i="1" dirty="0"/>
                <a:t>BRCA</a:t>
              </a:r>
              <a:r>
                <a:rPr lang="en-US" sz="1100" dirty="0"/>
                <a:t> mutations; medullary-like histology poorly differentiated</a:t>
              </a:r>
              <a:endParaRPr lang="en-GB" sz="1050" dirty="0">
                <a:solidFill>
                  <a:srgbClr val="57B3A7"/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-3700081" y="4168600"/>
              <a:ext cx="16096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Basal A-like</a:t>
              </a: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144109" y="4450560"/>
            <a:ext cx="2061506" cy="1410026"/>
            <a:chOff x="-2049237" y="4205587"/>
            <a:chExt cx="2148029" cy="1410026"/>
          </a:xfrm>
        </p:grpSpPr>
        <p:sp>
          <p:nvSpPr>
            <p:cNvPr id="86" name="TextBox 85"/>
            <p:cNvSpPr txBox="1"/>
            <p:nvPr/>
          </p:nvSpPr>
          <p:spPr>
            <a:xfrm>
              <a:off x="-2049237" y="4507617"/>
              <a:ext cx="214802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dirty="0"/>
                <a:t>HER2 amplification; </a:t>
              </a:r>
              <a:r>
                <a:rPr lang="en-US" sz="1100" b="1" i="1" dirty="0"/>
                <a:t>GRB7</a:t>
              </a:r>
              <a:r>
                <a:rPr lang="en-US" sz="1100" dirty="0"/>
                <a:t> amplification; </a:t>
              </a:r>
              <a:r>
                <a:rPr lang="en-US" sz="1100" b="1" i="1" dirty="0"/>
                <a:t>PIK3CA </a:t>
              </a:r>
              <a:r>
                <a:rPr lang="en-US" sz="1100" dirty="0"/>
                <a:t>mutations; </a:t>
              </a:r>
              <a:r>
                <a:rPr lang="en-US" sz="1100" b="1" i="1" dirty="0"/>
                <a:t>TOPO2</a:t>
              </a:r>
              <a:r>
                <a:rPr lang="en-US" sz="1100" dirty="0"/>
                <a:t> and/or </a:t>
              </a:r>
              <a:r>
                <a:rPr lang="en-US" sz="1100" b="1" i="1" dirty="0"/>
                <a:t>MYC</a:t>
              </a:r>
              <a:r>
                <a:rPr lang="en-US" sz="1100" dirty="0"/>
                <a:t> amplification; NST, </a:t>
              </a:r>
              <a:r>
                <a:rPr lang="en-US" sz="1100" dirty="0" err="1"/>
                <a:t>pleiomorphic</a:t>
              </a:r>
              <a:r>
                <a:rPr lang="en-US" sz="1100" dirty="0"/>
                <a:t> lobular and </a:t>
              </a:r>
              <a:r>
                <a:rPr lang="en-US" sz="1100" dirty="0" err="1"/>
                <a:t>micropapillary</a:t>
              </a:r>
              <a:r>
                <a:rPr lang="en-US" sz="1100" dirty="0"/>
                <a:t> histology</a:t>
              </a:r>
              <a:endParaRPr lang="en-GB" sz="1050" dirty="0">
                <a:solidFill>
                  <a:srgbClr val="57B3A7"/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-1772999" y="4205587"/>
              <a:ext cx="16096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HER2-enriched</a:t>
              </a: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6415463" y="4438100"/>
            <a:ext cx="2039910" cy="1253474"/>
            <a:chOff x="-4040445" y="6530156"/>
            <a:chExt cx="1833612" cy="1173636"/>
          </a:xfrm>
        </p:grpSpPr>
        <p:sp>
          <p:nvSpPr>
            <p:cNvPr id="89" name="TextBox 88"/>
            <p:cNvSpPr txBox="1"/>
            <p:nvPr/>
          </p:nvSpPr>
          <p:spPr>
            <a:xfrm>
              <a:off x="-4040445" y="6824863"/>
              <a:ext cx="1833612" cy="878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b="1" i="1" dirty="0"/>
                <a:t>PI3KCA</a:t>
              </a:r>
              <a:r>
                <a:rPr lang="en-US" sz="1100" dirty="0"/>
                <a:t> mutations (40%); </a:t>
              </a:r>
              <a:r>
                <a:rPr lang="en-US" sz="1100" b="1" i="1" dirty="0"/>
                <a:t>ESR1 </a:t>
              </a:r>
              <a:r>
                <a:rPr lang="en-US" sz="1100" dirty="0"/>
                <a:t>mutations (30-40%); </a:t>
              </a:r>
              <a:r>
                <a:rPr lang="en-US" sz="1100" b="1" i="1" dirty="0"/>
                <a:t>ERBB2</a:t>
              </a:r>
              <a:r>
                <a:rPr lang="en-US" sz="1100" dirty="0"/>
                <a:t> and </a:t>
              </a:r>
              <a:r>
                <a:rPr lang="en-US" sz="1100" b="1" i="1" dirty="0"/>
                <a:t>ERBB3 </a:t>
              </a:r>
              <a:r>
                <a:rPr lang="en-US" sz="1100" dirty="0"/>
                <a:t>mutations; NST, </a:t>
              </a:r>
              <a:r>
                <a:rPr lang="en-US" sz="1100" dirty="0" err="1"/>
                <a:t>micropapillary</a:t>
              </a:r>
              <a:r>
                <a:rPr lang="en-US" sz="1100" dirty="0"/>
                <a:t> and atypical lobular histology</a:t>
              </a:r>
              <a:endParaRPr lang="en-GB" sz="1050" dirty="0">
                <a:solidFill>
                  <a:srgbClr val="57B3A7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-3928081" y="6530156"/>
              <a:ext cx="16039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Luminal B</a:t>
              </a: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9608240" y="4438777"/>
            <a:ext cx="2084344" cy="1084865"/>
            <a:chOff x="-2243541" y="6460464"/>
            <a:chExt cx="2084344" cy="1084865"/>
          </a:xfrm>
        </p:grpSpPr>
        <p:sp>
          <p:nvSpPr>
            <p:cNvPr id="152" name="TextBox 151"/>
            <p:cNvSpPr txBox="1"/>
            <p:nvPr/>
          </p:nvSpPr>
          <p:spPr>
            <a:xfrm>
              <a:off x="-2243541" y="6775888"/>
              <a:ext cx="208434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dirty="0"/>
                <a:t>Activation of </a:t>
              </a:r>
              <a:r>
                <a:rPr lang="en-US" sz="1100" b="1" i="1" dirty="0"/>
                <a:t>ERS1, GATA3, FOXA1, XBP1</a:t>
              </a:r>
              <a:r>
                <a:rPr lang="en-US" sz="1100" dirty="0"/>
                <a:t>; NST, tubular cribriform and classic lobular histology</a:t>
              </a:r>
              <a:endParaRPr lang="en-GB" sz="1050" dirty="0">
                <a:solidFill>
                  <a:srgbClr val="57B3A7"/>
                </a:solidFill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-2067621" y="6460464"/>
              <a:ext cx="16039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Luminal A</a:t>
              </a: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1522987" y="5410255"/>
            <a:ext cx="1901209" cy="718823"/>
            <a:chOff x="-6173164" y="6566794"/>
            <a:chExt cx="2252167" cy="718823"/>
          </a:xfrm>
        </p:grpSpPr>
        <p:sp>
          <p:nvSpPr>
            <p:cNvPr id="91" name="TextBox 90"/>
            <p:cNvSpPr txBox="1"/>
            <p:nvPr/>
          </p:nvSpPr>
          <p:spPr>
            <a:xfrm>
              <a:off x="-6173164" y="6854730"/>
              <a:ext cx="225216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Largely triple-negative; metaplastic</a:t>
              </a:r>
              <a:endParaRPr lang="en-GB" sz="1050" dirty="0">
                <a:solidFill>
                  <a:srgbClr val="57B3A7"/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-5886451" y="6566794"/>
              <a:ext cx="16256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/>
                <a:t>Claudin</a:t>
              </a:r>
              <a:r>
                <a:rPr lang="en-US" sz="1400" b="1" dirty="0"/>
                <a:t>-low</a:t>
              </a:r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7638563" y="5802403"/>
            <a:ext cx="44020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i="1" dirty="0">
                <a:solidFill>
                  <a:schemeClr val="bg1">
                    <a:lumMod val="65000"/>
                  </a:schemeClr>
                </a:solidFill>
              </a:rPr>
              <a:t>* 50-gene signature classifying breast cancer into 5 intrinsic subtypes</a:t>
            </a:r>
            <a:endParaRPr lang="en-GB" sz="1050" i="1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39853" y="3175150"/>
            <a:ext cx="11162264" cy="1144686"/>
            <a:chOff x="668007" y="3318844"/>
            <a:chExt cx="11162264" cy="1144686"/>
          </a:xfrm>
        </p:grpSpPr>
        <p:sp>
          <p:nvSpPr>
            <p:cNvPr id="3" name="Rectangle 2"/>
            <p:cNvSpPr/>
            <p:nvPr/>
          </p:nvSpPr>
          <p:spPr>
            <a:xfrm>
              <a:off x="668007" y="3340011"/>
              <a:ext cx="11146435" cy="200984"/>
            </a:xfrm>
            <a:prstGeom prst="rect">
              <a:avLst/>
            </a:prstGeom>
            <a:gradFill flip="none" rotWithShape="1">
              <a:gsLst>
                <a:gs pos="0">
                  <a:srgbClr val="2F3935"/>
                </a:gs>
                <a:gs pos="100000">
                  <a:schemeClr val="bg1"/>
                </a:gs>
              </a:gsLst>
              <a:lin ang="0" scaled="1"/>
              <a:tileRect/>
            </a:gra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68523" y="3543185"/>
              <a:ext cx="11146435" cy="200984"/>
            </a:xfrm>
            <a:prstGeom prst="rect">
              <a:avLst/>
            </a:prstGeom>
            <a:gradFill flip="none" rotWithShape="1">
              <a:gsLst>
                <a:gs pos="0">
                  <a:srgbClr val="2F3935"/>
                </a:gs>
                <a:gs pos="100000">
                  <a:schemeClr val="bg1"/>
                </a:gs>
              </a:gsLst>
              <a:lin ang="0" scaled="1"/>
              <a:tileRect/>
            </a:gra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/>
            <p:cNvSpPr/>
            <p:nvPr/>
          </p:nvSpPr>
          <p:spPr>
            <a:xfrm rot="10800000">
              <a:off x="4529880" y="3744168"/>
              <a:ext cx="7300390" cy="238318"/>
            </a:xfrm>
            <a:prstGeom prst="rect">
              <a:avLst/>
            </a:prstGeom>
            <a:gradFill flip="none" rotWithShape="1">
              <a:gsLst>
                <a:gs pos="0">
                  <a:srgbClr val="2F3935"/>
                </a:gs>
                <a:gs pos="100000">
                  <a:schemeClr val="bg1"/>
                </a:gs>
              </a:gsLst>
              <a:lin ang="0" scaled="1"/>
              <a:tileRect/>
            </a:gra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/>
            <p:cNvSpPr/>
            <p:nvPr/>
          </p:nvSpPr>
          <p:spPr>
            <a:xfrm rot="10800000">
              <a:off x="690734" y="3970836"/>
              <a:ext cx="11139535" cy="258673"/>
            </a:xfrm>
            <a:prstGeom prst="rect">
              <a:avLst/>
            </a:prstGeom>
            <a:gradFill flip="none" rotWithShape="1">
              <a:gsLst>
                <a:gs pos="0">
                  <a:srgbClr val="2F3935"/>
                </a:gs>
                <a:gs pos="100000">
                  <a:schemeClr val="bg1"/>
                </a:gs>
              </a:gsLst>
              <a:lin ang="0" scaled="1"/>
              <a:tileRect/>
            </a:gra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/>
            <p:cNvSpPr/>
            <p:nvPr/>
          </p:nvSpPr>
          <p:spPr>
            <a:xfrm rot="10800000">
              <a:off x="697633" y="4209152"/>
              <a:ext cx="11132638" cy="238945"/>
            </a:xfrm>
            <a:prstGeom prst="rect">
              <a:avLst/>
            </a:prstGeom>
            <a:gradFill flip="none" rotWithShape="1">
              <a:gsLst>
                <a:gs pos="39000">
                  <a:schemeClr val="bg1"/>
                </a:gs>
                <a:gs pos="70000">
                  <a:srgbClr val="2F3935"/>
                </a:gs>
                <a:gs pos="70000">
                  <a:schemeClr val="bg1"/>
                </a:gs>
              </a:gsLst>
              <a:lin ang="0" scaled="1"/>
              <a:tileRect/>
            </a:gra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859794" y="3318844"/>
              <a:ext cx="9012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Proliferation</a:t>
              </a:r>
              <a:endParaRPr lang="en-GB" sz="1100" dirty="0">
                <a:solidFill>
                  <a:schemeClr val="bg1"/>
                </a:solidFill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867896" y="3517178"/>
              <a:ext cx="80342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High grade</a:t>
              </a:r>
              <a:endParaRPr lang="en-GB" sz="1100" dirty="0">
                <a:solidFill>
                  <a:schemeClr val="bg1"/>
                </a:solidFill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10637802" y="3739114"/>
              <a:ext cx="97654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ER expression</a:t>
              </a:r>
              <a:endParaRPr lang="en-GB" sz="1100" dirty="0">
                <a:solidFill>
                  <a:schemeClr val="bg1"/>
                </a:solidFill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4103416" y="4201920"/>
              <a:ext cx="1136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HER2 expression</a:t>
              </a:r>
              <a:endParaRPr lang="en-GB" sz="1100" dirty="0">
                <a:solidFill>
                  <a:schemeClr val="bg1"/>
                </a:solidFill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 rot="10800000">
              <a:off x="668711" y="3741996"/>
              <a:ext cx="3360364" cy="222927"/>
            </a:xfrm>
            <a:prstGeom prst="rect">
              <a:avLst/>
            </a:prstGeom>
            <a:solidFill>
              <a:srgbClr val="2F3935">
                <a:alpha val="90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859794" y="3735628"/>
              <a:ext cx="10919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Basal-like genes</a:t>
              </a:r>
              <a:endParaRPr lang="en-GB" sz="1100" dirty="0">
                <a:solidFill>
                  <a:schemeClr val="bg1"/>
                </a:solidFill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10842961" y="3962549"/>
              <a:ext cx="77777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Low grade</a:t>
              </a:r>
              <a:endParaRPr lang="en-GB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935987" y="945315"/>
            <a:ext cx="379625" cy="464710"/>
            <a:chOff x="5592314" y="843499"/>
            <a:chExt cx="305718" cy="568702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898032" y="843499"/>
              <a:ext cx="0" cy="568702"/>
            </a:xfrm>
            <a:prstGeom prst="line">
              <a:avLst/>
            </a:prstGeom>
            <a:ln w="19050">
              <a:solidFill>
                <a:srgbClr val="7A1848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5592314" y="843499"/>
              <a:ext cx="305718" cy="0"/>
            </a:xfrm>
            <a:prstGeom prst="line">
              <a:avLst/>
            </a:prstGeom>
            <a:ln w="19050">
              <a:solidFill>
                <a:srgbClr val="7A1848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175262" y="945315"/>
            <a:ext cx="379490" cy="464710"/>
            <a:chOff x="3892378" y="843499"/>
            <a:chExt cx="344354" cy="568702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3892378" y="843499"/>
              <a:ext cx="0" cy="568702"/>
            </a:xfrm>
            <a:prstGeom prst="line">
              <a:avLst/>
            </a:prstGeom>
            <a:ln w="19050">
              <a:solidFill>
                <a:srgbClr val="7A1848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3892378" y="843499"/>
              <a:ext cx="344354" cy="0"/>
            </a:xfrm>
            <a:prstGeom prst="line">
              <a:avLst/>
            </a:prstGeom>
            <a:ln w="19050">
              <a:solidFill>
                <a:srgbClr val="7A1848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94"/>
          <p:cNvSpPr/>
          <p:nvPr/>
        </p:nvSpPr>
        <p:spPr>
          <a:xfrm>
            <a:off x="297604" y="6330115"/>
            <a:ext cx="11457718" cy="329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Quelle: Adapted from </a:t>
            </a:r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  <a:hlinkClick r:id="rId6"/>
              </a:rPr>
              <a:t>Harbeck et al.,2019</a:t>
            </a:r>
            <a:r>
              <a:rPr lang="en-US" sz="1200">
                <a:solidFill>
                  <a:schemeClr val="tx2">
                    <a:lumMod val="40000"/>
                    <a:lumOff val="60000"/>
                  </a:schemeClr>
                </a:solidFill>
              </a:rPr>
              <a:t>. 									AT-UNB-0516</a:t>
            </a:r>
            <a:endParaRPr lang="en-GB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40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ADB9C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Breitbild</PresentationFormat>
  <Paragraphs>37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Hm</dc:creator>
  <cp:lastModifiedBy>Blazenka Divkovic-Josic</cp:lastModifiedBy>
  <cp:revision>122</cp:revision>
  <dcterms:created xsi:type="dcterms:W3CDTF">2022-08-17T19:29:54Z</dcterms:created>
  <dcterms:modified xsi:type="dcterms:W3CDTF">2022-10-17T12:43:56Z</dcterms:modified>
</cp:coreProperties>
</file>