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Hm" initials="JH" lastIdx="1" clrIdx="0">
    <p:extLst>
      <p:ext uri="{19B8F6BF-5375-455C-9EA6-DF929625EA0E}">
        <p15:presenceInfo xmlns:p15="http://schemas.microsoft.com/office/powerpoint/2012/main" userId="Jana H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699"/>
    <a:srgbClr val="6E6891"/>
    <a:srgbClr val="2F3935"/>
    <a:srgbClr val="FFFFCC"/>
    <a:srgbClr val="E95B69"/>
    <a:srgbClr val="D4A257"/>
    <a:srgbClr val="57B3A7"/>
    <a:srgbClr val="7A1848"/>
    <a:srgbClr val="8278A1"/>
    <a:srgbClr val="F2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2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8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2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nature.com/articles/s41572-019-0111-2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255155" y="291586"/>
            <a:ext cx="3577535" cy="6038529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60716" y="291586"/>
            <a:ext cx="3577535" cy="6038529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890" y="4397888"/>
            <a:ext cx="1744734" cy="1662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4585" y="4397888"/>
            <a:ext cx="1744734" cy="1662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/>
          <a:stretch/>
        </p:blipFill>
        <p:spPr>
          <a:xfrm>
            <a:off x="4883367" y="1905413"/>
            <a:ext cx="2285708" cy="1410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45" y="1842317"/>
            <a:ext cx="2310868" cy="15163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15527" y="1136054"/>
            <a:ext cx="2977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Ductal carcinoma </a:t>
            </a:r>
            <a:r>
              <a:rPr lang="en-GB" sz="1400" b="1" i="1" dirty="0"/>
              <a:t>in situ </a:t>
            </a:r>
            <a:r>
              <a:rPr lang="en-GB" sz="1400" b="1" dirty="0"/>
              <a:t>(DCIS)</a:t>
            </a:r>
            <a:endParaRPr lang="en-GB" sz="1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/>
              <a:t>Spreads through ducts and distorts ductal architecture; can progress to invasive cancer; unilateral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6210" y="3494465"/>
            <a:ext cx="3026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Lobular carcinoma </a:t>
            </a:r>
            <a:r>
              <a:rPr lang="en-GB" sz="1400" b="1" i="1" dirty="0"/>
              <a:t>in situ </a:t>
            </a:r>
            <a:r>
              <a:rPr lang="en-GB" sz="1400" b="1" dirty="0"/>
              <a:t>(LCIS)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/>
              <a:t>Does not distort ductal architecture; can be bilateral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/>
              <a:t>Risk factor rather than precursor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37681" y="1154008"/>
            <a:ext cx="3168229" cy="82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/>
              <a:t>Ductal carcinoma no special type (NST)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Develops from DCIS; fibrous response to produce a mass: metastasizes via lymphatics and blood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37681" y="3490620"/>
            <a:ext cx="28745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Invasive lobular carcinoma (ILC)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Isolated tumor cells (</a:t>
            </a:r>
            <a:r>
              <a:rPr lang="en-US" sz="1200" i="1" dirty="0"/>
              <a:t>CDH1 </a:t>
            </a:r>
            <a:r>
              <a:rPr lang="en-US" sz="1200" dirty="0"/>
              <a:t>mutations)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Minimal fibrous response; metastasizes preferentially via viscera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56599" y="546005"/>
            <a:ext cx="3581652" cy="36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ysClr val="windowText" lastClr="000000"/>
                </a:solidFill>
              </a:rPr>
              <a:t>Preinvasive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55156" y="489228"/>
            <a:ext cx="3564230" cy="474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Invasive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3340" y="4397887"/>
            <a:ext cx="1950328" cy="16628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5" y="3781204"/>
            <a:ext cx="2225037" cy="13431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0" y="291586"/>
            <a:ext cx="2547608" cy="28254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89695">
            <a:off x="1643588" y="2353645"/>
            <a:ext cx="2133891" cy="1770633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2764763" y="3642180"/>
            <a:ext cx="903723" cy="73712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74261" y="3820694"/>
            <a:ext cx="90501" cy="99691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238609" y="3314623"/>
            <a:ext cx="940266" cy="98739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264817" y="3346343"/>
            <a:ext cx="6592" cy="110642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996227" y="5805676"/>
            <a:ext cx="111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Normal lobule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4787" y="413504"/>
            <a:ext cx="1066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Female breast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89667" y="5091938"/>
            <a:ext cx="963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Normal duct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47836" y="1437114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Collecting duct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7604" y="6330115"/>
            <a:ext cx="11457718" cy="32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Quelle: Adapted from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hlinkClick r:id="rId10"/>
              </a:rPr>
              <a:t>Harbeck et al.,2019</a:t>
            </a:r>
            <a:r>
              <a:rPr lang="en-US" sz="1200">
                <a:solidFill>
                  <a:schemeClr val="tx2">
                    <a:lumMod val="40000"/>
                    <a:lumOff val="60000"/>
                  </a:schemeClr>
                </a:solidFill>
              </a:rPr>
              <a:t>. 									AT-UNB-0515</a:t>
            </a:r>
            <a:endParaRPr lang="en-GB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ADB9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Breitbild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Hm</dc:creator>
  <cp:lastModifiedBy>Blazenka Divkovic-Josic</cp:lastModifiedBy>
  <cp:revision>122</cp:revision>
  <dcterms:created xsi:type="dcterms:W3CDTF">2022-08-17T19:29:54Z</dcterms:created>
  <dcterms:modified xsi:type="dcterms:W3CDTF">2022-10-17T12:43:27Z</dcterms:modified>
</cp:coreProperties>
</file>