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Hm" initials="JH" lastIdx="1" clrIdx="0">
    <p:extLst>
      <p:ext uri="{19B8F6BF-5375-455C-9EA6-DF929625EA0E}">
        <p15:presenceInfo xmlns:p15="http://schemas.microsoft.com/office/powerpoint/2012/main" userId="Jana H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3A7"/>
    <a:srgbClr val="706A94"/>
    <a:srgbClr val="949699"/>
    <a:srgbClr val="6E6891"/>
    <a:srgbClr val="2F3935"/>
    <a:srgbClr val="FFFFCC"/>
    <a:srgbClr val="E95B69"/>
    <a:srgbClr val="D4A257"/>
    <a:srgbClr val="7A1848"/>
    <a:srgbClr val="827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eer.cancer.gov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cancer.org/research/cancer-facts-statistics/breast-cancer-facts-figure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mc/articles/PMC8270584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58991" y="375534"/>
            <a:ext cx="3079337" cy="5888803"/>
          </a:xfrm>
          <a:prstGeom prst="rect">
            <a:avLst/>
          </a:prstGeom>
          <a:solidFill>
            <a:srgbClr val="F2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800393" y="391596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A1848"/>
                </a:solidFill>
              </a:rPr>
              <a:t>73</a:t>
            </a:r>
            <a:endParaRPr lang="en-GB" sz="2000" b="1" dirty="0">
              <a:solidFill>
                <a:srgbClr val="7A184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7755" y="4512935"/>
            <a:ext cx="22860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/>
              <a:t>Prevalence of clinical subtypes in the US (2012-2016)</a:t>
            </a:r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16042" y="5342978"/>
            <a:ext cx="192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Relative proportion (%)</a:t>
            </a:r>
            <a:endParaRPr lang="en-GB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3938580" y="31284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6A94"/>
                </a:solidFill>
              </a:rPr>
              <a:t>12</a:t>
            </a:r>
            <a:endParaRPr lang="en-GB" sz="2000" b="1" dirty="0">
              <a:solidFill>
                <a:srgbClr val="706A94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230652" y="254189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E95B69"/>
                </a:solidFill>
              </a:rPr>
              <a:t>11</a:t>
            </a:r>
            <a:endParaRPr lang="en-GB" sz="2000" b="1" dirty="0">
              <a:solidFill>
                <a:srgbClr val="E95B69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861652" y="23418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4A257"/>
                </a:solidFill>
              </a:rPr>
              <a:t>4</a:t>
            </a:r>
            <a:endParaRPr lang="en-GB" sz="2000" b="1" dirty="0">
              <a:solidFill>
                <a:srgbClr val="D4A257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972" y="1213372"/>
            <a:ext cx="1550964" cy="1550964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6354939" y="2951936"/>
            <a:ext cx="234103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/>
              <a:t>Age-adjusted incidence rate by subtype in the US (2014-2018)</a:t>
            </a:r>
            <a:endParaRPr lang="en-GB" sz="1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6560828" y="3782933"/>
            <a:ext cx="192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Rate per 100.000</a:t>
            </a:r>
            <a:endParaRPr lang="en-GB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8226790" y="2355934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A1848"/>
                </a:solidFill>
              </a:rPr>
              <a:t>88,1</a:t>
            </a:r>
            <a:endParaRPr lang="en-GB" sz="2000" b="1" dirty="0">
              <a:solidFill>
                <a:srgbClr val="7A184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206438" y="825717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4A257"/>
                </a:solidFill>
              </a:rPr>
              <a:t>5,5</a:t>
            </a:r>
            <a:endParaRPr lang="en-GB" sz="2000" b="1" dirty="0">
              <a:solidFill>
                <a:srgbClr val="D4A257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473917" y="1051403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6E6891"/>
                </a:solidFill>
              </a:rPr>
              <a:t>13,1</a:t>
            </a:r>
            <a:endParaRPr lang="en-GB" sz="2000" b="1" dirty="0">
              <a:solidFill>
                <a:srgbClr val="6E689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24469" y="1549459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E95B69"/>
                </a:solidFill>
              </a:rPr>
              <a:t>13,4</a:t>
            </a:r>
            <a:endParaRPr lang="en-GB" sz="2000" b="1" dirty="0">
              <a:solidFill>
                <a:srgbClr val="E95B6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372" y="2738090"/>
            <a:ext cx="1550964" cy="1550964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8906339" y="4512936"/>
            <a:ext cx="234103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/>
              <a:t>HR+/HER2- is the most common subtype of </a:t>
            </a:r>
            <a:r>
              <a:rPr lang="en-US" sz="1600" b="1" i="1" dirty="0"/>
              <a:t>De Novo </a:t>
            </a:r>
            <a:r>
              <a:rPr lang="en-US" sz="1600" b="1" dirty="0"/>
              <a:t>metastatic cancer</a:t>
            </a:r>
            <a:endParaRPr lang="en-GB" sz="1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9116734" y="5343932"/>
            <a:ext cx="192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Patients (%)</a:t>
            </a:r>
            <a:endParaRPr lang="en-GB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0804054" y="39110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A1848"/>
                </a:solidFill>
              </a:rPr>
              <a:t>52</a:t>
            </a:r>
            <a:endParaRPr lang="en-GB" sz="2000" b="1" dirty="0">
              <a:solidFill>
                <a:srgbClr val="7A1848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647162" y="238945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4A257"/>
                </a:solidFill>
              </a:rPr>
              <a:t>8</a:t>
            </a:r>
            <a:endParaRPr lang="en-GB" sz="2000" b="1" dirty="0">
              <a:solidFill>
                <a:srgbClr val="D4A257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963127" y="282042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6E6891"/>
                </a:solidFill>
              </a:rPr>
              <a:t>12</a:t>
            </a:r>
            <a:endParaRPr lang="en-GB" sz="2000" b="1" dirty="0">
              <a:solidFill>
                <a:srgbClr val="6E689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928076" y="377232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E95B69"/>
                </a:solidFill>
              </a:rPr>
              <a:t>15</a:t>
            </a:r>
            <a:endParaRPr lang="en-GB" sz="2000" b="1" dirty="0">
              <a:solidFill>
                <a:srgbClr val="E95B6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7613" y="4650061"/>
            <a:ext cx="2103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A1848"/>
                </a:solidFill>
              </a:rPr>
              <a:t>HR+/HER2-</a:t>
            </a:r>
          </a:p>
          <a:p>
            <a:r>
              <a:rPr lang="en-US" sz="1600" b="1" dirty="0">
                <a:solidFill>
                  <a:srgbClr val="E95B69"/>
                </a:solidFill>
              </a:rPr>
              <a:t>HR+/HER2+</a:t>
            </a:r>
          </a:p>
          <a:p>
            <a:r>
              <a:rPr lang="en-US" sz="1600" b="1" dirty="0">
                <a:solidFill>
                  <a:srgbClr val="706A94"/>
                </a:solidFill>
              </a:rPr>
              <a:t>HR-/HER2-</a:t>
            </a:r>
          </a:p>
          <a:p>
            <a:r>
              <a:rPr lang="en-US" sz="1600" b="1" dirty="0">
                <a:solidFill>
                  <a:srgbClr val="D4A257"/>
                </a:solidFill>
              </a:rPr>
              <a:t>HR-/HER2+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2" y="658095"/>
            <a:ext cx="2574991" cy="278957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625502" y="2482398"/>
            <a:ext cx="1068083" cy="1068083"/>
            <a:chOff x="-1994571" y="5975706"/>
            <a:chExt cx="1347479" cy="1347479"/>
          </a:xfrm>
        </p:grpSpPr>
        <p:sp>
          <p:nvSpPr>
            <p:cNvPr id="34" name="Oval 33"/>
            <p:cNvSpPr/>
            <p:nvPr/>
          </p:nvSpPr>
          <p:spPr>
            <a:xfrm>
              <a:off x="-1994571" y="5975706"/>
              <a:ext cx="1347479" cy="1347479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75816" y="6197319"/>
              <a:ext cx="953351" cy="1001388"/>
            </a:xfrm>
            <a:prstGeom prst="rect">
              <a:avLst/>
            </a:prstGeom>
          </p:spPr>
        </p:pic>
      </p:grpSp>
      <p:sp>
        <p:nvSpPr>
          <p:cNvPr id="40" name="Rectangle 39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Quelle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: Adapted from 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6"/>
              </a:rPr>
              <a:t>Li et al. 2018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7"/>
              </a:rPr>
              <a:t>American Cancer Society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8"/>
              </a:rPr>
              <a:t>National Cancer Institute SEER Program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Rectangle 39">
            <a:extLst>
              <a:ext uri="{FF2B5EF4-FFF2-40B4-BE49-F238E27FC236}">
                <a16:creationId xmlns:a16="http://schemas.microsoft.com/office/drawing/2014/main" id="{5B80779E-CD4E-4A6E-A24B-79BA9964D788}"/>
              </a:ext>
            </a:extLst>
          </p:cNvPr>
          <p:cNvSpPr/>
          <p:nvPr/>
        </p:nvSpPr>
        <p:spPr>
          <a:xfrm>
            <a:off x="358541" y="6334404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AT-UNB-0517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47" y="2745259"/>
            <a:ext cx="1543795" cy="154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8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Stefan Buchleitner</cp:lastModifiedBy>
  <cp:revision>125</cp:revision>
  <dcterms:created xsi:type="dcterms:W3CDTF">2022-08-17T19:29:54Z</dcterms:created>
  <dcterms:modified xsi:type="dcterms:W3CDTF">2022-10-20T09:26:22Z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2022-10-17T13:39:41Z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83d731db-926a-4dfd-ab67-00002cb4b294</vt:lpwstr>
  </property>
  <property fmtid="{D5CDD505-2E9C-101B-9397-08002B2CF9AE}" pid="8" name="MSIP_Label_418c1083-8924-401d-97ae-40f5eed0fcd8_ContentBits">
    <vt:lpwstr>0</vt:lpwstr>
  </property>
</Properties>
</file>